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7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2" r:id="rId2"/>
    <p:sldMasterId id="2147483664" r:id="rId3"/>
    <p:sldMasterId id="2147483669" r:id="rId4"/>
    <p:sldMasterId id="2147483739" r:id="rId5"/>
  </p:sldMasterIdLst>
  <p:notesMasterIdLst>
    <p:notesMasterId r:id="rId40"/>
  </p:notesMasterIdLst>
  <p:sldIdLst>
    <p:sldId id="256" r:id="rId6"/>
    <p:sldId id="257" r:id="rId7"/>
    <p:sldId id="547" r:id="rId8"/>
    <p:sldId id="637" r:id="rId9"/>
    <p:sldId id="583" r:id="rId10"/>
    <p:sldId id="638" r:id="rId11"/>
    <p:sldId id="582" r:id="rId12"/>
    <p:sldId id="578" r:id="rId13"/>
    <p:sldId id="577" r:id="rId14"/>
    <p:sldId id="590" r:id="rId15"/>
    <p:sldId id="591" r:id="rId16"/>
    <p:sldId id="584" r:id="rId17"/>
    <p:sldId id="585" r:id="rId18"/>
    <p:sldId id="586" r:id="rId19"/>
    <p:sldId id="599" r:id="rId20"/>
    <p:sldId id="624" r:id="rId21"/>
    <p:sldId id="598" r:id="rId22"/>
    <p:sldId id="602" r:id="rId23"/>
    <p:sldId id="604" r:id="rId24"/>
    <p:sldId id="489" r:id="rId25"/>
    <p:sldId id="629" r:id="rId26"/>
    <p:sldId id="490" r:id="rId27"/>
    <p:sldId id="289" r:id="rId28"/>
    <p:sldId id="639" r:id="rId29"/>
    <p:sldId id="621" r:id="rId30"/>
    <p:sldId id="628" r:id="rId31"/>
    <p:sldId id="606" r:id="rId32"/>
    <p:sldId id="607" r:id="rId33"/>
    <p:sldId id="641" r:id="rId34"/>
    <p:sldId id="642" r:id="rId35"/>
    <p:sldId id="610" r:id="rId36"/>
    <p:sldId id="611" r:id="rId37"/>
    <p:sldId id="654" r:id="rId38"/>
    <p:sldId id="265" r:id="rId39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  <a:srgbClr val="F0265D"/>
    <a:srgbClr val="EBAFB5"/>
    <a:srgbClr val="F4D3D6"/>
    <a:srgbClr val="F9E8EA"/>
    <a:srgbClr val="020000"/>
    <a:srgbClr val="303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5620"/>
    <p:restoredTop sz="94061" autoAdjust="0"/>
  </p:normalViewPr>
  <p:slideViewPr>
    <p:cSldViewPr snapToGrid="0" snapToObjects="1">
      <p:cViewPr varScale="1">
        <p:scale>
          <a:sx n="66" d="100"/>
          <a:sy n="66" d="100"/>
        </p:scale>
        <p:origin x="1422" y="66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-6" y="-18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viewProps" Target="viewProps.xml"/><Relationship Id="rId47" Type="http://schemas.openxmlformats.org/officeDocument/2006/relationships/customXml" Target="../customXml/item3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notesMaster" Target="notesMasters/notesMaster1.xml"/><Relationship Id="rId45" Type="http://schemas.openxmlformats.org/officeDocument/2006/relationships/customXml" Target="../customXml/item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theme" Target="theme/theme1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customXml" Target="../customXml/item2.xml"/><Relationship Id="rId20" Type="http://schemas.openxmlformats.org/officeDocument/2006/relationships/slide" Target="slides/slide15.xml"/><Relationship Id="rId41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7.png>
</file>

<file path=ppt/media/image19.png>
</file>

<file path=ppt/media/image20.png>
</file>

<file path=ppt/media/image21.png>
</file>

<file path=ppt/media/image22.jpeg>
</file>

<file path=ppt/media/image23.png>
</file>

<file path=ppt/media/image24.png>
</file>

<file path=ppt/media/image25.gif>
</file>

<file path=ppt/media/image26.gif>
</file>

<file path=ppt/media/image27.gif>
</file>

<file path=ppt/media/image28.gif>
</file>

<file path=ppt/media/image3.jpeg>
</file>

<file path=ppt/media/image4.jpe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498697-E7EB-B84D-9726-13965ED94444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6CD5E-26BD-9B45-BB2F-78648736C277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88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1443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pt-BR" dirty="0"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ECE4272-7E53-4B80-BEC7-C4E9D233F0E1}" type="slidenum">
              <a:rPr lang="pt-BR" smtClean="0"/>
              <a:pPr>
                <a:defRPr/>
              </a:pPr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847179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90426D-92AB-446B-BD4C-9180D0FCF588}" type="slidenum">
              <a:rPr lang="en-US"/>
              <a:pPr/>
              <a:t>20</a:t>
            </a:fld>
            <a:endParaRPr lang="en-US"/>
          </a:p>
        </p:txBody>
      </p:sp>
      <p:sp>
        <p:nvSpPr>
          <p:cNvPr id="193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30638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A90426D-92AB-446B-BD4C-9180D0FCF588}" type="slidenum">
              <a:rPr lang="en-US"/>
              <a:pPr/>
              <a:t>22</a:t>
            </a:fld>
            <a:endParaRPr lang="en-US"/>
          </a:p>
        </p:txBody>
      </p:sp>
      <p:sp>
        <p:nvSpPr>
          <p:cNvPr id="193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35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8356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6CD5E-26BD-9B45-BB2F-78648736C277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7271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9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 sz="1300" dirty="0"/>
              <a:t>Após a 2ª. Guerra, as idas de </a:t>
            </a:r>
            <a:r>
              <a:rPr lang="pt-BR" sz="1300" dirty="0" err="1"/>
              <a:t>Deming</a:t>
            </a:r>
            <a:r>
              <a:rPr lang="pt-BR" sz="1300" dirty="0"/>
              <a:t> e </a:t>
            </a:r>
            <a:r>
              <a:rPr lang="pt-BR" sz="1300" dirty="0" err="1"/>
              <a:t>Juran</a:t>
            </a:r>
            <a:r>
              <a:rPr lang="pt-BR" sz="1300" dirty="0"/>
              <a:t> ao Japão criam as bases para o chamado Movimento da Qualidade Japonês.  </a:t>
            </a:r>
          </a:p>
          <a:p>
            <a:r>
              <a:rPr lang="pt-BR" sz="1300" dirty="0"/>
              <a:t>O Seis Sigma utiliza ferramentas quantitativas e qualitativas que evoluíram ao longo dos séculos.  A necessidade de se entender e dominar o conceito de variação, a partir do século 18, fez com que trabalhos como o de Walter A. </a:t>
            </a:r>
            <a:r>
              <a:rPr lang="pt-BR" sz="1300" dirty="0" err="1"/>
              <a:t>Shewhart</a:t>
            </a:r>
            <a:r>
              <a:rPr lang="pt-BR" sz="1300" dirty="0"/>
              <a:t>, no início do século 20, tivessem capital importância para a manufatura, através do reconhecimento do significado da ciência aplicada.</a:t>
            </a:r>
          </a:p>
          <a:p>
            <a:r>
              <a:rPr lang="pt-BR" sz="1300" dirty="0"/>
              <a:t>Na década de 80, na Motorola, cria-se Seis Sigma, primeiramente em forma de uma métrica que permitisse uma avaliação rigorosa dos níveis de defeitos de um processo e, depois, tornando-se uma metodologia de melhoria que utilizava o ciclo DMAIC (Define – </a:t>
            </a:r>
            <a:r>
              <a:rPr lang="pt-BR" sz="1300" dirty="0" err="1"/>
              <a:t>Measure</a:t>
            </a:r>
            <a:r>
              <a:rPr lang="pt-BR" sz="1300" dirty="0"/>
              <a:t> – </a:t>
            </a:r>
            <a:r>
              <a:rPr lang="pt-BR" sz="1300" dirty="0" err="1"/>
              <a:t>Analyse</a:t>
            </a:r>
            <a:r>
              <a:rPr lang="pt-BR" sz="1300" dirty="0"/>
              <a:t> – </a:t>
            </a:r>
            <a:r>
              <a:rPr lang="pt-BR" sz="1300" dirty="0" err="1"/>
              <a:t>Improve</a:t>
            </a:r>
            <a:r>
              <a:rPr lang="pt-BR" sz="1300" dirty="0"/>
              <a:t> – </a:t>
            </a:r>
            <a:r>
              <a:rPr lang="pt-BR" sz="1300" dirty="0" err="1"/>
              <a:t>Control</a:t>
            </a:r>
            <a:r>
              <a:rPr lang="pt-BR" sz="1300" dirty="0"/>
              <a:t>). Outras grandes empresas como </a:t>
            </a:r>
            <a:r>
              <a:rPr lang="pt-BR" sz="1300" dirty="0" err="1"/>
              <a:t>AlliedSignal</a:t>
            </a:r>
            <a:r>
              <a:rPr lang="pt-BR" sz="1300" dirty="0"/>
              <a:t> e IBM já utilizavam a metodologia.</a:t>
            </a:r>
          </a:p>
          <a:p>
            <a:r>
              <a:rPr lang="pt-BR" sz="1300" dirty="0"/>
              <a:t>O case de maior sucesso do Seis Sigma surgiria em 1995, com sua implantação na GE, sob as diretrizes de seu CEO, Jack </a:t>
            </a:r>
            <a:r>
              <a:rPr lang="pt-BR" sz="1300" dirty="0" err="1"/>
              <a:t>Welch</a:t>
            </a:r>
            <a:r>
              <a:rPr lang="pt-BR" sz="1300" dirty="0"/>
              <a:t>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5AE61D1-5279-416C-8C5C-00B55CF203F8}" type="slidenum">
              <a:rPr lang="pt-BR" smtClean="0"/>
              <a:pPr>
                <a:defRPr/>
              </a:pPr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46074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323528" y="44625"/>
            <a:ext cx="7272808" cy="720079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Slide 1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79512" y="908720"/>
            <a:ext cx="8712968" cy="5328592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pt-BR" dirty="0"/>
          </a:p>
        </p:txBody>
      </p:sp>
      <p:pic>
        <p:nvPicPr>
          <p:cNvPr id="4" name="Picture 18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x-none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3064296" y="2751063"/>
            <a:ext cx="4532040" cy="1326009"/>
          </a:xfrm>
        </p:spPr>
        <p:txBody>
          <a:bodyPr/>
          <a:lstStyle>
            <a:lvl1pPr>
              <a:defRPr baseline="0"/>
            </a:lvl1pPr>
          </a:lstStyle>
          <a:p>
            <a:r>
              <a:rPr lang="pt-BR" dirty="0"/>
              <a:t>Nome do curso</a:t>
            </a:r>
          </a:p>
        </p:txBody>
      </p:sp>
      <p:sp>
        <p:nvSpPr>
          <p:cNvPr id="7" name="Título 1"/>
          <p:cNvSpPr txBox="1">
            <a:spLocks/>
          </p:cNvSpPr>
          <p:nvPr userDrawn="1"/>
        </p:nvSpPr>
        <p:spPr>
          <a:xfrm>
            <a:off x="3275856" y="5487367"/>
            <a:ext cx="5832648" cy="1326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baseline="0"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4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Nome do Professor</a:t>
            </a:r>
            <a:endParaRPr kumimoji="0" lang="pt-BR" sz="4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D725-AF79-4FB6-8D02-83EAC61E3211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629CB-7937-4506-A327-ACF88B95BB0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8566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8548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95817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9D725-AF79-4FB6-8D02-83EAC61E3211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629CB-7937-4506-A327-ACF88B95BB03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2887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829246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18232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439573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0825E-4A15-4D39-8176-1F07E904CB30}" type="datetimeFigureOut">
              <a:rPr lang="en-US" smtClean="0"/>
              <a:pPr/>
              <a:t>9/2/2025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4AAA4-6363-4581-962D-1ACCC2D600C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296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733972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375243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987606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3356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190500"/>
            <a:ext cx="7323138" cy="5556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162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0" y="44625"/>
            <a:ext cx="7596336" cy="1224136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pt-BR" dirty="0"/>
              <a:t>Slide 2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75656" y="1340768"/>
            <a:ext cx="6192688" cy="410445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Clique para editar o estilo do subtítulo mestre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619672" y="44625"/>
            <a:ext cx="6120680" cy="1008112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pt-BR" dirty="0"/>
              <a:t>Slide 3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47664" y="1268760"/>
            <a:ext cx="6192688" cy="417646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latin typeface="Arial" pitchFamily="34" charset="0"/>
                <a:cs typeface="Arial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Clique para editar o estilo do subtítulo mestre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x-none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x-none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2050" name="Picture 2" descr="K:\Júnior\B.I\FIAP Shift\Template 4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0" y="0"/>
            <a:ext cx="9144000" cy="6858001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7" r:id="rId2"/>
    <p:sldLayoutId id="2147483668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F66E0A-C854-4299-A8D3-265B33E61F69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79B6C0-1EBF-4909-A23C-2B4E6C0F9776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3074" name="Picture 2" descr="K:\Júnior\B.I\FIAP Shift\Template 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5FC2F-4F59-4DA4-9C31-80974F5350D2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BDE16-AB64-4071-8A5E-208E5097AA46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4098" name="Picture 2" descr="K:\Júnior\B.I\FIAP Shift\Template 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99393"/>
            <a:ext cx="9276524" cy="6957393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7B2651-F9F0-4019-B100-93C85F8E2C26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C589D-6B0F-420F-8E10-BF96F97B9040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4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x-none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x-none"/>
              <a:t>Click to edit Master text styles</a:t>
            </a:r>
          </a:p>
          <a:p>
            <a:pPr lvl="1"/>
            <a:r>
              <a:rPr lang="x-none"/>
              <a:t>Second level</a:t>
            </a:r>
          </a:p>
          <a:p>
            <a:pPr lvl="2"/>
            <a:r>
              <a:rPr lang="x-none"/>
              <a:t>Third level</a:t>
            </a:r>
          </a:p>
          <a:p>
            <a:pPr lvl="3"/>
            <a:r>
              <a:rPr lang="x-none"/>
              <a:t>Fourth level</a:t>
            </a:r>
          </a:p>
          <a:p>
            <a:pPr lvl="4"/>
            <a:r>
              <a:rPr lang="x-none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DC2E43-1104-4361-9C00-4DD9ABBC5D8F}" type="datetimeFigureOut">
              <a:rPr lang="pt-BR" smtClean="0"/>
              <a:pPr/>
              <a:t>02/09/2025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B9FE3-D63C-4A40-B010-4651D12E128D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7" name="Picture 18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062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5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9.png"/><Relationship Id="rId4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www.youtube.com/watch?v=JC-5T-i-ewc" TargetMode="External"/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28.gif"/><Relationship Id="rId5" Type="http://schemas.openxmlformats.org/officeDocument/2006/relationships/image" Target="../media/image27.gif"/><Relationship Id="rId4" Type="http://schemas.openxmlformats.org/officeDocument/2006/relationships/image" Target="../media/image26.gi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mailto:profpaulo.sampaio@fiap.com.br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29.emf"/><Relationship Id="rId4" Type="http://schemas.openxmlformats.org/officeDocument/2006/relationships/hyperlink" Target="https://www.linkedin/in/profpaulosampaio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674039" y="3081534"/>
            <a:ext cx="5783223" cy="68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19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Texto&#10;&#10;O conteúdo gerado por IA pode estar incorreto.">
            <a:extLst>
              <a:ext uri="{FF2B5EF4-FFF2-40B4-BE49-F238E27FC236}">
                <a16:creationId xmlns:a16="http://schemas.microsoft.com/office/drawing/2014/main" id="{B2A6EACF-3EF4-24A9-ED8B-6CA0EEAA0A1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825" y="1491462"/>
            <a:ext cx="6864350" cy="420789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8789" y="1104592"/>
            <a:ext cx="3447828" cy="205412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6379266" y="1706477"/>
            <a:ext cx="1330045" cy="346634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none" lIns="68644" tIns="34322" rIns="68644" bIns="34322">
            <a:spAutoFit/>
          </a:bodyPr>
          <a:lstStyle/>
          <a:p>
            <a:pPr algn="r"/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Empresa “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26602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E64F75B0-1CDA-E576-729E-BC66C5136A0F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3413117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Texto&#10;&#10;O conteúdo gerado por IA pode estar incorreto.">
            <a:extLst>
              <a:ext uri="{FF2B5EF4-FFF2-40B4-BE49-F238E27FC236}">
                <a16:creationId xmlns:a16="http://schemas.microsoft.com/office/drawing/2014/main" id="{507EEF92-10E7-33A5-7241-39DC0DBD53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825" y="1503255"/>
            <a:ext cx="6864350" cy="419609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2490" y="888368"/>
            <a:ext cx="2899229" cy="1729792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6357710" y="1731031"/>
            <a:ext cx="1349538" cy="346634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none" lIns="68644" tIns="34322" rIns="68644" bIns="34322">
            <a:spAutoFit/>
          </a:bodyPr>
          <a:lstStyle/>
          <a:p>
            <a:pPr algn="r"/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Empresa “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859945E4-AE2F-E7FD-C54E-8105DC37B345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3117814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O conteúdo gerado por IA pode estar incorreto.">
            <a:extLst>
              <a:ext uri="{FF2B5EF4-FFF2-40B4-BE49-F238E27FC236}">
                <a16:creationId xmlns:a16="http://schemas.microsoft.com/office/drawing/2014/main" id="{00A42A8D-D33D-B5FF-9E25-892852A513E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830697" y="1699208"/>
            <a:ext cx="3532186" cy="235686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68644" tIns="34322" rIns="68644" bIns="34322">
            <a:spAutoFit/>
          </a:bodyPr>
          <a:lstStyle/>
          <a:p>
            <a:pPr algn="ctr"/>
            <a:r>
              <a:rPr lang="x-none" sz="4955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Qual a </a:t>
            </a:r>
          </a:p>
          <a:p>
            <a:pPr algn="ctr"/>
            <a:r>
              <a:rPr lang="x-none" sz="4955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tolerância</a:t>
            </a:r>
          </a:p>
          <a:p>
            <a:pPr algn="ctr"/>
            <a:r>
              <a:rPr lang="x-none" sz="4955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do CLIENTE ?</a:t>
            </a:r>
          </a:p>
        </p:txBody>
      </p:sp>
      <p:sp>
        <p:nvSpPr>
          <p:cNvPr id="4" name="Rectangle 3"/>
          <p:cNvSpPr/>
          <p:nvPr/>
        </p:nvSpPr>
        <p:spPr>
          <a:xfrm>
            <a:off x="3596687" y="4672290"/>
            <a:ext cx="2067491" cy="8318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68644" tIns="34322" rIns="68644" bIns="34322">
            <a:spAutoFit/>
          </a:bodyPr>
          <a:lstStyle/>
          <a:p>
            <a:pPr algn="ctr"/>
            <a:r>
              <a:rPr lang="x-none" sz="4955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2 horas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5EBC4F8F-C319-C8EB-4E13-2618CFDBE080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  <p:sp>
        <p:nvSpPr>
          <p:cNvPr id="11" name="Estrela: 32 Pontas 10">
            <a:extLst>
              <a:ext uri="{FF2B5EF4-FFF2-40B4-BE49-F238E27FC236}">
                <a16:creationId xmlns:a16="http://schemas.microsoft.com/office/drawing/2014/main" id="{902EDD6F-BE16-AADB-AB8F-5C448532F9EA}"/>
              </a:ext>
            </a:extLst>
          </p:cNvPr>
          <p:cNvSpPr/>
          <p:nvPr/>
        </p:nvSpPr>
        <p:spPr>
          <a:xfrm>
            <a:off x="2830697" y="4219399"/>
            <a:ext cx="3676918" cy="1862087"/>
          </a:xfrm>
          <a:prstGeom prst="star32">
            <a:avLst/>
          </a:prstGeom>
          <a:noFill/>
          <a:ln w="38100">
            <a:solidFill>
              <a:srgbClr val="00B05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6620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Texto&#10;&#10;O conteúdo gerado por IA pode estar incorreto.">
            <a:extLst>
              <a:ext uri="{FF2B5EF4-FFF2-40B4-BE49-F238E27FC236}">
                <a16:creationId xmlns:a16="http://schemas.microsoft.com/office/drawing/2014/main" id="{3EB4F4D9-D888-7908-C6C1-843C4DF9EB9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825" y="1491462"/>
            <a:ext cx="6864350" cy="420789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>
          <a:xfrm>
            <a:off x="1382696" y="3824290"/>
            <a:ext cx="5351545" cy="0"/>
          </a:xfrm>
          <a:prstGeom prst="line">
            <a:avLst/>
          </a:prstGeom>
          <a:ln w="57150" cmpd="sng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382696" y="4915040"/>
            <a:ext cx="5351545" cy="0"/>
          </a:xfrm>
          <a:prstGeom prst="line">
            <a:avLst/>
          </a:prstGeom>
          <a:ln w="57150" cmpd="sng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430257" y="3490324"/>
            <a:ext cx="1258421" cy="300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1" dirty="0"/>
              <a:t>Limite Superior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30256" y="4982923"/>
            <a:ext cx="1177758" cy="300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1" dirty="0"/>
              <a:t>Limite Inferior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382696" y="3861448"/>
            <a:ext cx="5297489" cy="1027064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1"/>
          </a:p>
        </p:txBody>
      </p:sp>
      <p:sp>
        <p:nvSpPr>
          <p:cNvPr id="12" name="Rectangle 11"/>
          <p:cNvSpPr/>
          <p:nvPr/>
        </p:nvSpPr>
        <p:spPr>
          <a:xfrm>
            <a:off x="6379266" y="1706477"/>
            <a:ext cx="1330045" cy="346634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none" lIns="68644" tIns="34322" rIns="68644" bIns="34322">
            <a:spAutoFit/>
          </a:bodyPr>
          <a:lstStyle/>
          <a:p>
            <a:pPr algn="r"/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Empresa “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26602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7F144992-0560-AA7F-101A-786E7073B24E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20229413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Texto&#10;&#10;O conteúdo gerado por IA pode estar incorreto.">
            <a:extLst>
              <a:ext uri="{FF2B5EF4-FFF2-40B4-BE49-F238E27FC236}">
                <a16:creationId xmlns:a16="http://schemas.microsoft.com/office/drawing/2014/main" id="{032C392E-B884-72C4-B29D-D5766FF5177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825" y="1503255"/>
            <a:ext cx="6864350" cy="4196099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1382696" y="3836081"/>
            <a:ext cx="5351545" cy="0"/>
          </a:xfrm>
          <a:prstGeom prst="line">
            <a:avLst/>
          </a:prstGeom>
          <a:ln w="57150" cmpd="sng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382696" y="4926831"/>
            <a:ext cx="5351545" cy="0"/>
          </a:xfrm>
          <a:prstGeom prst="line">
            <a:avLst/>
          </a:prstGeom>
          <a:ln w="57150" cmpd="sng">
            <a:solidFill>
              <a:schemeClr val="tx1"/>
            </a:solidFill>
            <a:prstDash val="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409904" y="3502115"/>
            <a:ext cx="336952" cy="300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1" dirty="0"/>
              <a:t>LS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409904" y="5013973"/>
            <a:ext cx="300082" cy="3002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351" dirty="0"/>
              <a:t>LI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382696" y="3861448"/>
            <a:ext cx="5297489" cy="1027064"/>
          </a:xfrm>
          <a:prstGeom prst="rect">
            <a:avLst/>
          </a:prstGeom>
          <a:solidFill>
            <a:schemeClr val="accent1">
              <a:lumMod val="20000"/>
              <a:lumOff val="80000"/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1"/>
          </a:p>
        </p:txBody>
      </p:sp>
      <p:sp>
        <p:nvSpPr>
          <p:cNvPr id="15" name="Rectangle 14"/>
          <p:cNvSpPr/>
          <p:nvPr/>
        </p:nvSpPr>
        <p:spPr>
          <a:xfrm>
            <a:off x="6357710" y="1731031"/>
            <a:ext cx="1349538" cy="346634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none" lIns="68644" tIns="34322" rIns="68644" bIns="34322">
            <a:spAutoFit/>
          </a:bodyPr>
          <a:lstStyle/>
          <a:p>
            <a:pPr algn="r"/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Empresa “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D5E2B836-3BFA-7A22-07A6-BAE633F0177C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19745931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8666AF34-A024-3867-28DC-379A1BEC49D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36" name="Rectangle 2"/>
          <p:cNvSpPr>
            <a:spLocks noGrp="1" noChangeArrowheads="1"/>
          </p:cNvSpPr>
          <p:nvPr>
            <p:ph type="title"/>
          </p:nvPr>
        </p:nvSpPr>
        <p:spPr>
          <a:xfrm>
            <a:off x="1540245" y="1450195"/>
            <a:ext cx="6349524" cy="463949"/>
          </a:xfrm>
        </p:spPr>
        <p:txBody>
          <a:bodyPr/>
          <a:lstStyle/>
          <a:p>
            <a:pPr algn="ctr">
              <a:lnSpc>
                <a:spcPct val="90000"/>
              </a:lnSpc>
            </a:pPr>
            <a:r>
              <a:rPr lang="pt-BR" sz="1802" dirty="0">
                <a:latin typeface="BankGothic Md BT" charset="0"/>
              </a:rPr>
              <a:t>Defeitos por Milhão de Oportunidades - DMPO</a:t>
            </a:r>
          </a:p>
        </p:txBody>
      </p:sp>
      <p:sp>
        <p:nvSpPr>
          <p:cNvPr id="37" name="Rectangle 3"/>
          <p:cNvSpPr txBox="1">
            <a:spLocks noChangeArrowheads="1"/>
          </p:cNvSpPr>
          <p:nvPr/>
        </p:nvSpPr>
        <p:spPr bwMode="auto">
          <a:xfrm>
            <a:off x="1483043" y="1804619"/>
            <a:ext cx="2802943" cy="869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68644" tIns="34322" rIns="68644" bIns="34322" numCol="1" anchor="t" anchorCtr="0" compatLnSpc="1">
            <a:prstTxWarp prst="textNoShape">
              <a:avLst/>
            </a:prstTxWarp>
          </a:bodyPr>
          <a:lstStyle>
            <a:lvl1pPr marL="342900" indent="-3429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75000"/>
              <a:buFont typeface="Wingdings" charset="0"/>
              <a:buChar char="n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charset="0"/>
              <a:buChar char="¨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65000"/>
              <a:buFont typeface="Wingdings" charset="0"/>
              <a:buChar char="n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70000"/>
              <a:buFont typeface="Wingdings" charset="0"/>
              <a:buChar char="¨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Font typeface="Wingdings" charset="0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ctr">
              <a:buFont typeface="Wingdings" charset="0"/>
              <a:buNone/>
            </a:pPr>
            <a:r>
              <a:rPr lang="pt-BR" sz="2402" b="1" dirty="0">
                <a:solidFill>
                  <a:srgbClr val="4D4D4D"/>
                </a:solidFill>
                <a:latin typeface="Arial Narrow" charset="0"/>
              </a:rPr>
              <a:t>99,0000000 % de perfeição</a:t>
            </a:r>
            <a:endParaRPr lang="pt-BR" sz="2402" b="1" dirty="0">
              <a:latin typeface="Arial Narrow" charset="0"/>
            </a:endParaRPr>
          </a:p>
        </p:txBody>
      </p:sp>
      <p:sp>
        <p:nvSpPr>
          <p:cNvPr id="41" name="Text Box 4"/>
          <p:cNvSpPr txBox="1">
            <a:spLocks noChangeArrowheads="1"/>
          </p:cNvSpPr>
          <p:nvPr/>
        </p:nvSpPr>
        <p:spPr bwMode="auto">
          <a:xfrm>
            <a:off x="1540247" y="2707949"/>
            <a:ext cx="2731439" cy="739305"/>
          </a:xfrm>
          <a:prstGeom prst="rect">
            <a:avLst/>
          </a:prstGeom>
          <a:solidFill>
            <a:srgbClr val="66669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defTabSz="686440">
              <a:defRPr/>
            </a:pPr>
            <a:r>
              <a:rPr lang="pt-BR" sz="2102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7 horas de falta de energia elétrica por mês</a:t>
            </a:r>
          </a:p>
        </p:txBody>
      </p:sp>
      <p:sp>
        <p:nvSpPr>
          <p:cNvPr id="42" name="Rectangle 5"/>
          <p:cNvSpPr>
            <a:spLocks noChangeArrowheads="1"/>
          </p:cNvSpPr>
          <p:nvPr/>
        </p:nvSpPr>
        <p:spPr bwMode="auto">
          <a:xfrm>
            <a:off x="4743610" y="1816536"/>
            <a:ext cx="2802943" cy="812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 marL="257415" indent="-257415" algn="ctr">
              <a:spcBef>
                <a:spcPct val="20000"/>
              </a:spcBef>
              <a:buClr>
                <a:schemeClr val="bg2"/>
              </a:buClr>
              <a:buSzPct val="75000"/>
            </a:pPr>
            <a:r>
              <a:rPr lang="pt-BR" sz="2402" b="1" dirty="0">
                <a:solidFill>
                  <a:srgbClr val="4D4D4D"/>
                </a:solidFill>
                <a:latin typeface="Arial Narrow" charset="0"/>
              </a:rPr>
              <a:t>99,9999998 % de perfeição (6</a:t>
            </a:r>
            <a:r>
              <a:rPr lang="pt-BR" sz="2402" b="1" dirty="0">
                <a:solidFill>
                  <a:srgbClr val="4D4D4D"/>
                </a:solidFill>
                <a:latin typeface="Symbol" charset="0"/>
              </a:rPr>
              <a:t>s</a:t>
            </a:r>
            <a:r>
              <a:rPr lang="pt-BR" sz="2402" b="1" dirty="0">
                <a:solidFill>
                  <a:srgbClr val="4D4D4D"/>
                </a:solidFill>
                <a:latin typeface="Arial Narrow" charset="0"/>
              </a:rPr>
              <a:t>)</a:t>
            </a:r>
          </a:p>
        </p:txBody>
      </p:sp>
      <p:grpSp>
        <p:nvGrpSpPr>
          <p:cNvPr id="43" name="Group 6"/>
          <p:cNvGrpSpPr>
            <a:grpSpLocks/>
          </p:cNvGrpSpPr>
          <p:nvPr/>
        </p:nvGrpSpPr>
        <p:grpSpPr bwMode="auto">
          <a:xfrm>
            <a:off x="4376557" y="2707949"/>
            <a:ext cx="3155694" cy="738871"/>
            <a:chOff x="2716" y="1660"/>
            <a:chExt cx="2648" cy="620"/>
          </a:xfrm>
        </p:grpSpPr>
        <p:sp>
          <p:nvSpPr>
            <p:cNvPr id="44" name="Text Box 7"/>
            <p:cNvSpPr txBox="1">
              <a:spLocks noChangeArrowheads="1"/>
            </p:cNvSpPr>
            <p:nvPr/>
          </p:nvSpPr>
          <p:spPr bwMode="auto">
            <a:xfrm>
              <a:off x="3072" y="1660"/>
              <a:ext cx="2292" cy="620"/>
            </a:xfrm>
            <a:prstGeom prst="rect">
              <a:avLst/>
            </a:prstGeom>
            <a:solidFill>
              <a:srgbClr val="66669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2102" b="1" kern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 Narrow" charset="0"/>
                </a:rPr>
                <a:t>1 hora de falta de energia a cada 34 anos</a:t>
              </a:r>
            </a:p>
          </p:txBody>
        </p:sp>
        <p:sp>
          <p:nvSpPr>
            <p:cNvPr id="45" name="Text Box 8"/>
            <p:cNvSpPr txBox="1">
              <a:spLocks noChangeArrowheads="1"/>
            </p:cNvSpPr>
            <p:nvPr/>
          </p:nvSpPr>
          <p:spPr bwMode="auto">
            <a:xfrm>
              <a:off x="2716" y="1814"/>
              <a:ext cx="306" cy="3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686440">
                <a:defRPr/>
              </a:pPr>
              <a:r>
                <a:rPr lang="pt-BR" sz="1802" b="1" kern="0" dirty="0">
                  <a:solidFill>
                    <a:srgbClr val="A50021"/>
                  </a:solidFill>
                  <a:latin typeface="Arial Black" charset="0"/>
                </a:rPr>
                <a:t>X</a:t>
              </a:r>
            </a:p>
          </p:txBody>
        </p:sp>
      </p:grpSp>
      <p:sp>
        <p:nvSpPr>
          <p:cNvPr id="46" name="Line 9"/>
          <p:cNvSpPr>
            <a:spLocks noChangeShapeType="1"/>
          </p:cNvSpPr>
          <p:nvPr/>
        </p:nvSpPr>
        <p:spPr bwMode="auto">
          <a:xfrm>
            <a:off x="1597448" y="1816535"/>
            <a:ext cx="6006306" cy="0"/>
          </a:xfrm>
          <a:prstGeom prst="line">
            <a:avLst/>
          </a:prstGeom>
          <a:noFill/>
          <a:ln w="9525">
            <a:solidFill>
              <a:srgbClr val="9999FF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sp>
        <p:nvSpPr>
          <p:cNvPr id="47" name="Text Box 10"/>
          <p:cNvSpPr txBox="1">
            <a:spLocks noChangeArrowheads="1"/>
          </p:cNvSpPr>
          <p:nvPr/>
        </p:nvSpPr>
        <p:spPr bwMode="auto">
          <a:xfrm>
            <a:off x="1540247" y="3623196"/>
            <a:ext cx="2731439" cy="739305"/>
          </a:xfrm>
          <a:prstGeom prst="rect">
            <a:avLst/>
          </a:prstGeom>
          <a:solidFill>
            <a:srgbClr val="66669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defTabSz="686440">
              <a:defRPr/>
            </a:pPr>
            <a:r>
              <a:rPr lang="pt-BR" sz="2102" b="1" kern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5.000 cirurgias incorretas por semana</a:t>
            </a:r>
          </a:p>
        </p:txBody>
      </p:sp>
      <p:grpSp>
        <p:nvGrpSpPr>
          <p:cNvPr id="48" name="Group 11"/>
          <p:cNvGrpSpPr>
            <a:grpSpLocks/>
          </p:cNvGrpSpPr>
          <p:nvPr/>
        </p:nvGrpSpPr>
        <p:grpSpPr bwMode="auto">
          <a:xfrm>
            <a:off x="4376557" y="3623196"/>
            <a:ext cx="3155694" cy="738871"/>
            <a:chOff x="2716" y="2428"/>
            <a:chExt cx="2648" cy="620"/>
          </a:xfrm>
        </p:grpSpPr>
        <p:sp>
          <p:nvSpPr>
            <p:cNvPr id="49" name="Text Box 12"/>
            <p:cNvSpPr txBox="1">
              <a:spLocks noChangeArrowheads="1"/>
            </p:cNvSpPr>
            <p:nvPr/>
          </p:nvSpPr>
          <p:spPr bwMode="auto">
            <a:xfrm>
              <a:off x="3072" y="2428"/>
              <a:ext cx="2292" cy="620"/>
            </a:xfrm>
            <a:prstGeom prst="rect">
              <a:avLst/>
            </a:prstGeom>
            <a:solidFill>
              <a:srgbClr val="66669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2102" b="1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 Narrow" charset="0"/>
                </a:rPr>
                <a:t>1,7 cirurgia incorreta por semana</a:t>
              </a:r>
            </a:p>
          </p:txBody>
        </p:sp>
        <p:sp>
          <p:nvSpPr>
            <p:cNvPr id="55" name="Text Box 13"/>
            <p:cNvSpPr txBox="1">
              <a:spLocks noChangeArrowheads="1"/>
            </p:cNvSpPr>
            <p:nvPr/>
          </p:nvSpPr>
          <p:spPr bwMode="auto">
            <a:xfrm>
              <a:off x="2716" y="2572"/>
              <a:ext cx="306" cy="3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686440">
                <a:defRPr/>
              </a:pPr>
              <a:r>
                <a:rPr lang="pt-BR" sz="1802" b="1" kern="0">
                  <a:solidFill>
                    <a:srgbClr val="A50021"/>
                  </a:solidFill>
                  <a:latin typeface="Arial Black" charset="0"/>
                </a:rPr>
                <a:t>X</a:t>
              </a:r>
            </a:p>
          </p:txBody>
        </p:sp>
      </p:grpSp>
      <p:sp>
        <p:nvSpPr>
          <p:cNvPr id="56" name="Text Box 14"/>
          <p:cNvSpPr txBox="1">
            <a:spLocks noChangeArrowheads="1"/>
          </p:cNvSpPr>
          <p:nvPr/>
        </p:nvSpPr>
        <p:spPr bwMode="auto">
          <a:xfrm>
            <a:off x="1540247" y="4562277"/>
            <a:ext cx="2731439" cy="1062791"/>
          </a:xfrm>
          <a:prstGeom prst="rect">
            <a:avLst/>
          </a:prstGeom>
          <a:solidFill>
            <a:srgbClr val="66669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defTabSz="686440">
              <a:defRPr/>
            </a:pPr>
            <a:r>
              <a:rPr lang="pt-BR" sz="2102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3.000 bagagens extraviadas a cada 300.000 postadas</a:t>
            </a:r>
          </a:p>
        </p:txBody>
      </p:sp>
      <p:grpSp>
        <p:nvGrpSpPr>
          <p:cNvPr id="59" name="Group 15"/>
          <p:cNvGrpSpPr>
            <a:grpSpLocks/>
          </p:cNvGrpSpPr>
          <p:nvPr/>
        </p:nvGrpSpPr>
        <p:grpSpPr bwMode="auto">
          <a:xfrm>
            <a:off x="4369408" y="4562277"/>
            <a:ext cx="3162845" cy="738871"/>
            <a:chOff x="2710" y="3216"/>
            <a:chExt cx="2654" cy="620"/>
          </a:xfrm>
        </p:grpSpPr>
        <p:sp>
          <p:nvSpPr>
            <p:cNvPr id="60" name="Text Box 16"/>
            <p:cNvSpPr txBox="1">
              <a:spLocks noChangeArrowheads="1"/>
            </p:cNvSpPr>
            <p:nvPr/>
          </p:nvSpPr>
          <p:spPr bwMode="auto">
            <a:xfrm>
              <a:off x="3072" y="3216"/>
              <a:ext cx="2292" cy="620"/>
            </a:xfrm>
            <a:prstGeom prst="rect">
              <a:avLst/>
            </a:prstGeom>
            <a:solidFill>
              <a:srgbClr val="666699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2102" b="1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Arial Narrow" charset="0"/>
                </a:rPr>
                <a:t>1 bagagem extraviada a cada 300.000 postadas</a:t>
              </a:r>
            </a:p>
          </p:txBody>
        </p:sp>
        <p:sp>
          <p:nvSpPr>
            <p:cNvPr id="65" name="Text Box 17"/>
            <p:cNvSpPr txBox="1">
              <a:spLocks noChangeArrowheads="1"/>
            </p:cNvSpPr>
            <p:nvPr/>
          </p:nvSpPr>
          <p:spPr bwMode="auto">
            <a:xfrm>
              <a:off x="2710" y="3360"/>
              <a:ext cx="306" cy="3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686440">
                <a:defRPr/>
              </a:pPr>
              <a:r>
                <a:rPr lang="pt-BR" sz="1802" b="1" kern="0">
                  <a:solidFill>
                    <a:srgbClr val="A50021"/>
                  </a:solidFill>
                  <a:latin typeface="Arial Black" charset="0"/>
                </a:rPr>
                <a:t>X</a:t>
              </a:r>
            </a:p>
          </p:txBody>
        </p:sp>
      </p:grp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B43FDEF7-77F8-21C6-C5D8-241520AE3B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116" y="3529617"/>
            <a:ext cx="899811" cy="899811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004647AE-159E-6804-32BD-7F683490F702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1189115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41" grpId="0" animBg="1"/>
      <p:bldP spid="42" grpId="0"/>
      <p:bldP spid="47" grpId="0" animBg="1"/>
      <p:bldP spid="5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O conteúdo gerado por IA pode estar incorreto.">
            <a:extLst>
              <a:ext uri="{FF2B5EF4-FFF2-40B4-BE49-F238E27FC236}">
                <a16:creationId xmlns:a16="http://schemas.microsoft.com/office/drawing/2014/main" id="{2EB78E1C-E607-6F98-9952-91AF65DA39A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484740" y="4701812"/>
            <a:ext cx="8306718" cy="623953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square" lIns="68644" tIns="34322" rIns="68644" bIns="34322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36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2"/>
              </a:spcAft>
              <a:buNone/>
            </a:pPr>
            <a:r>
              <a:rPr lang="pt-BR" sz="1802" dirty="0"/>
              <a:t>Uma </a:t>
            </a:r>
            <a:r>
              <a:rPr lang="pt-BR" sz="1802" b="1" dirty="0">
                <a:solidFill>
                  <a:srgbClr val="0000FF"/>
                </a:solidFill>
              </a:rPr>
              <a:t>metodologia</a:t>
            </a:r>
            <a:r>
              <a:rPr lang="pt-BR" sz="1802" dirty="0"/>
              <a:t> baseada na compreensão das necessidades dos clientes no uso disciplinado de fatos, dados, análise estatística, melhoria e </a:t>
            </a:r>
            <a:r>
              <a:rPr lang="pt-BR" sz="1802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reinvenção</a:t>
            </a:r>
            <a:r>
              <a:rPr lang="pt-BR" sz="1802" dirty="0"/>
              <a:t> de processos.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1E4390D-0A5F-1AA9-C03F-5BCA8CA2DB2C}"/>
              </a:ext>
            </a:extLst>
          </p:cNvPr>
          <p:cNvSpPr txBox="1"/>
          <p:nvPr/>
        </p:nvSpPr>
        <p:spPr>
          <a:xfrm>
            <a:off x="484740" y="1868422"/>
            <a:ext cx="8296123" cy="64697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BR" sz="1802" dirty="0"/>
              <a:t>É uma abordagem empresarial que considera a </a:t>
            </a:r>
            <a:r>
              <a:rPr lang="pt-BR" sz="1802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qualidade como estratégica </a:t>
            </a:r>
            <a:r>
              <a:rPr lang="pt-BR" sz="1802" dirty="0"/>
              <a:t>e vital para os resultados do </a:t>
            </a:r>
            <a:r>
              <a:rPr lang="pt-BR" sz="1802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negócio</a:t>
            </a:r>
            <a:r>
              <a:rPr lang="pt-BR" sz="1802" dirty="0"/>
              <a:t>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CD8786E-1630-1EC5-7F50-9D78729372A3}"/>
              </a:ext>
            </a:extLst>
          </p:cNvPr>
          <p:cNvSpPr txBox="1"/>
          <p:nvPr/>
        </p:nvSpPr>
        <p:spPr>
          <a:xfrm>
            <a:off x="474147" y="3127329"/>
            <a:ext cx="8306717" cy="92397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BR" sz="1802" dirty="0"/>
              <a:t>Uma </a:t>
            </a:r>
            <a:r>
              <a:rPr lang="pt-BR" sz="1802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estratégia gerencial </a:t>
            </a:r>
            <a:r>
              <a:rPr lang="pt-BR" sz="1802" dirty="0"/>
              <a:t>disciplinada e altamente </a:t>
            </a:r>
            <a:r>
              <a:rPr lang="pt-BR" sz="1802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quantitativa</a:t>
            </a:r>
            <a:r>
              <a:rPr lang="pt-BR" sz="1802" dirty="0"/>
              <a:t> que visa a redução ou eliminação de falhas, buscando a melhoria de processos e a excelência operacional.</a:t>
            </a:r>
          </a:p>
          <a:p>
            <a:pPr algn="just"/>
            <a:endParaRPr lang="pt-BR" dirty="0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4FA2F190-6329-D402-B9FD-23F27FE45A95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3121050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6" grpId="0" animBg="1"/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Texto&#10;&#10;O conteúdo gerado por IA pode estar incorreto.">
            <a:extLst>
              <a:ext uri="{FF2B5EF4-FFF2-40B4-BE49-F238E27FC236}">
                <a16:creationId xmlns:a16="http://schemas.microsoft.com/office/drawing/2014/main" id="{F7B41179-79EB-C7AA-B90A-14C70136B5F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528810" y="5206415"/>
            <a:ext cx="8119432" cy="346634"/>
          </a:xfrm>
          <a:prstGeom prst="rect">
            <a:avLst/>
          </a:prstGeom>
          <a:ln>
            <a:headEnd/>
            <a:tailEnd/>
          </a:ln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square" lIns="68644" tIns="34322" rIns="68644" bIns="34322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36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1802"/>
              </a:spcAft>
              <a:buNone/>
            </a:pPr>
            <a:r>
              <a:rPr lang="pt-BR" sz="1802" dirty="0"/>
              <a:t>É uma proposta de </a:t>
            </a:r>
            <a:r>
              <a:rPr lang="pt-BR" sz="1802" b="1" dirty="0">
                <a:solidFill>
                  <a:srgbClr val="0000FF"/>
                </a:solidFill>
              </a:rPr>
              <a:t>mudança cultural</a:t>
            </a:r>
            <a:r>
              <a:rPr lang="pt-BR" sz="1802" dirty="0"/>
              <a:t> em direção à qualidade.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83B0BC16-DC74-EBF7-DECE-A83171FBC8EF}"/>
              </a:ext>
            </a:extLst>
          </p:cNvPr>
          <p:cNvSpPr txBox="1"/>
          <p:nvPr/>
        </p:nvSpPr>
        <p:spPr>
          <a:xfrm>
            <a:off x="528811" y="1703170"/>
            <a:ext cx="8119431" cy="64697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BR" sz="1802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Prática de gestão que busca melhorar a lucratividade de empresas de </a:t>
            </a:r>
            <a:r>
              <a:rPr lang="pt-BR" sz="1802" b="1" dirty="0">
                <a:solidFill>
                  <a:srgbClr val="0000FF"/>
                </a:solidFill>
              </a:rPr>
              <a:t>qualquer setor</a:t>
            </a:r>
            <a:r>
              <a:rPr lang="pt-BR" sz="1802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atividade, sejam produtos ou serviços e de </a:t>
            </a:r>
            <a:r>
              <a:rPr lang="pt-BR" sz="1802" b="1" dirty="0">
                <a:solidFill>
                  <a:srgbClr val="0000FF"/>
                </a:solidFill>
              </a:rPr>
              <a:t>qualquer porte</a:t>
            </a:r>
            <a:r>
              <a:rPr lang="pt-BR" sz="1802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D4C33C4-3766-2200-4005-4425E7CBF13A}"/>
              </a:ext>
            </a:extLst>
          </p:cNvPr>
          <p:cNvSpPr txBox="1"/>
          <p:nvPr/>
        </p:nvSpPr>
        <p:spPr>
          <a:xfrm>
            <a:off x="528810" y="2902423"/>
            <a:ext cx="8119431" cy="64697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BR" sz="1802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Persegue uma </a:t>
            </a:r>
            <a:r>
              <a:rPr lang="pt-BR" sz="1802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META</a:t>
            </a:r>
            <a:r>
              <a:rPr lang="pt-BR" sz="1802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perfeição de produtos e processos de 3,4 defeitos por milhão (</a:t>
            </a:r>
            <a:r>
              <a:rPr lang="pt-BR" sz="1802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sigma </a:t>
            </a:r>
            <a:r>
              <a:rPr lang="pt-BR" sz="1802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representa 697.700 defeitos por milhão)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B727869-A802-1775-07FA-73173194F738}"/>
              </a:ext>
            </a:extLst>
          </p:cNvPr>
          <p:cNvSpPr txBox="1"/>
          <p:nvPr/>
        </p:nvSpPr>
        <p:spPr>
          <a:xfrm>
            <a:off x="528811" y="4049762"/>
            <a:ext cx="8119430" cy="64697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BR" sz="1802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Filosofia</a:t>
            </a:r>
            <a:r>
              <a:rPr lang="pt-BR" sz="1802" dirty="0"/>
              <a:t> que defende a </a:t>
            </a:r>
            <a:r>
              <a:rPr lang="pt-BR" sz="1802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melhoria contínua</a:t>
            </a:r>
            <a:r>
              <a:rPr lang="pt-BR" sz="1802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pt-BR" sz="1802" dirty="0"/>
              <a:t>dos processos e da redução da variabilidade na busca de zero defeito.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95D99BFA-6B5C-D67B-AE7F-6214F506B816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1272761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" grpId="0" animBg="1"/>
      <p:bldP spid="3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B064CD1D-7289-A7CC-4E80-5EB4CA4AA1E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0" y="1637067"/>
            <a:ext cx="4648200" cy="3816680"/>
          </a:xfrm>
          <a:prstGeom prst="rect">
            <a:avLst/>
          </a:prstGeom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36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en-US" sz="1800" dirty="0"/>
              <a:t>Atua </a:t>
            </a:r>
            <a:r>
              <a:rPr lang="en-US" sz="1800" dirty="0" err="1"/>
              <a:t>nos</a:t>
            </a:r>
            <a:r>
              <a:rPr lang="en-US" sz="1800" dirty="0"/>
              <a:t> </a:t>
            </a:r>
            <a:r>
              <a:rPr lang="en-US" sz="1800" b="1" dirty="0" err="1">
                <a:solidFill>
                  <a:srgbClr val="0000FF"/>
                </a:solidFill>
              </a:rPr>
              <a:t>produtos</a:t>
            </a:r>
            <a:r>
              <a:rPr lang="en-US" sz="1800" dirty="0"/>
              <a:t> e </a:t>
            </a:r>
            <a:r>
              <a:rPr lang="en-US" sz="1800" b="1" dirty="0" err="1">
                <a:solidFill>
                  <a:srgbClr val="0000FF"/>
                </a:solidFill>
              </a:rPr>
              <a:t>processos</a:t>
            </a:r>
            <a:r>
              <a:rPr lang="en-US" sz="1800" dirty="0"/>
              <a:t>.</a:t>
            </a:r>
          </a:p>
          <a:p>
            <a:pPr eaLnBrk="1" hangingPunct="1">
              <a:lnSpc>
                <a:spcPct val="90000"/>
              </a:lnSpc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en-US" sz="1800" dirty="0" err="1"/>
              <a:t>Melhora</a:t>
            </a:r>
            <a:r>
              <a:rPr lang="en-US" sz="1800" dirty="0"/>
              <a:t> as </a:t>
            </a:r>
            <a:r>
              <a:rPr lang="en-US" sz="1800" b="1" dirty="0" err="1">
                <a:solidFill>
                  <a:srgbClr val="0000FF"/>
                </a:solidFill>
              </a:rPr>
              <a:t>características</a:t>
            </a:r>
            <a:r>
              <a:rPr lang="en-US" sz="1800" b="1" dirty="0">
                <a:solidFill>
                  <a:srgbClr val="0000FF"/>
                </a:solidFill>
              </a:rPr>
              <a:t> </a:t>
            </a:r>
            <a:r>
              <a:rPr lang="en-US" sz="1800" b="1" dirty="0" err="1">
                <a:solidFill>
                  <a:srgbClr val="0000FF"/>
                </a:solidFill>
              </a:rPr>
              <a:t>críticas</a:t>
            </a:r>
            <a:r>
              <a:rPr lang="en-US" sz="1800" b="1" dirty="0">
                <a:solidFill>
                  <a:srgbClr val="0000FF"/>
                </a:solidFill>
              </a:rPr>
              <a:t> da </a:t>
            </a:r>
            <a:r>
              <a:rPr lang="en-US" sz="1800" b="1" dirty="0" err="1">
                <a:solidFill>
                  <a:srgbClr val="0000FF"/>
                </a:solidFill>
              </a:rPr>
              <a:t>qualidade</a:t>
            </a: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dirty="0"/>
              <a:t>para o </a:t>
            </a:r>
            <a:r>
              <a:rPr lang="en-US" sz="1800" dirty="0" err="1"/>
              <a:t>cliente</a:t>
            </a:r>
            <a:r>
              <a:rPr lang="en-US" sz="1800" dirty="0"/>
              <a:t>.</a:t>
            </a:r>
          </a:p>
          <a:p>
            <a:pPr eaLnBrk="1" hangingPunct="1">
              <a:lnSpc>
                <a:spcPct val="90000"/>
              </a:lnSpc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en-US" sz="1800" dirty="0" err="1"/>
              <a:t>Utiliza</a:t>
            </a:r>
            <a:r>
              <a:rPr lang="en-US" sz="1800" dirty="0"/>
              <a:t> dados </a:t>
            </a:r>
            <a:r>
              <a:rPr lang="en-US" sz="1800" dirty="0" err="1"/>
              <a:t>validados</a:t>
            </a:r>
            <a:r>
              <a:rPr lang="en-US" sz="1800" dirty="0"/>
              <a:t> </a:t>
            </a:r>
            <a:r>
              <a:rPr lang="en-US" sz="1800" b="1" dirty="0" err="1">
                <a:solidFill>
                  <a:srgbClr val="0000FF"/>
                </a:solidFill>
              </a:rPr>
              <a:t>estatisticamente</a:t>
            </a:r>
            <a:r>
              <a:rPr lang="en-US" sz="1800" dirty="0"/>
              <a:t>.</a:t>
            </a:r>
          </a:p>
          <a:p>
            <a:pPr eaLnBrk="1" hangingPunct="1">
              <a:lnSpc>
                <a:spcPct val="90000"/>
              </a:lnSpc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en-US" sz="1800" dirty="0" err="1"/>
              <a:t>Aplica</a:t>
            </a:r>
            <a:r>
              <a:rPr lang="en-US" sz="1800" dirty="0"/>
              <a:t> </a:t>
            </a:r>
            <a:r>
              <a:rPr lang="en-US" sz="1800" dirty="0" err="1"/>
              <a:t>uma</a:t>
            </a:r>
            <a:r>
              <a:rPr lang="en-US" sz="1800" dirty="0"/>
              <a:t> </a:t>
            </a:r>
            <a:r>
              <a:rPr lang="en-US" sz="1800" b="1" dirty="0" err="1">
                <a:solidFill>
                  <a:srgbClr val="0000FF"/>
                </a:solidFill>
              </a:rPr>
              <a:t>metodologia</a:t>
            </a:r>
            <a:r>
              <a:rPr lang="en-US" sz="1800" b="1" dirty="0">
                <a:solidFill>
                  <a:srgbClr val="0000FF"/>
                </a:solidFill>
              </a:rPr>
              <a:t> </a:t>
            </a:r>
            <a:r>
              <a:rPr lang="en-US" sz="1800" b="1" dirty="0" err="1">
                <a:solidFill>
                  <a:srgbClr val="0000FF"/>
                </a:solidFill>
              </a:rPr>
              <a:t>estruturada</a:t>
            </a:r>
            <a:r>
              <a:rPr lang="en-US" sz="1800" b="1" dirty="0">
                <a:solidFill>
                  <a:srgbClr val="0000FF"/>
                </a:solidFill>
              </a:rPr>
              <a:t> de </a:t>
            </a:r>
            <a:r>
              <a:rPr lang="en-US" sz="1800" b="1" dirty="0" err="1">
                <a:solidFill>
                  <a:srgbClr val="0000FF"/>
                </a:solidFill>
              </a:rPr>
              <a:t>melhoria</a:t>
            </a:r>
            <a:r>
              <a:rPr lang="en-US" sz="1800" b="1" dirty="0">
                <a:solidFill>
                  <a:srgbClr val="0000FF"/>
                </a:solidFill>
              </a:rPr>
              <a:t> </a:t>
            </a:r>
            <a:r>
              <a:rPr lang="en-US" sz="1800" b="1" dirty="0" err="1">
                <a:solidFill>
                  <a:srgbClr val="0000FF"/>
                </a:solidFill>
              </a:rPr>
              <a:t>contínua</a:t>
            </a: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dirty="0"/>
              <a:t>– DMAIC – </a:t>
            </a:r>
            <a:r>
              <a:rPr lang="en-US" sz="1800" b="1" dirty="0">
                <a:solidFill>
                  <a:srgbClr val="C00000"/>
                </a:solidFill>
              </a:rPr>
              <a:t>Define</a:t>
            </a:r>
            <a:r>
              <a:rPr lang="en-US" sz="1800" dirty="0"/>
              <a:t>, </a:t>
            </a:r>
            <a:r>
              <a:rPr lang="en-US" sz="1800" b="1" dirty="0">
                <a:solidFill>
                  <a:srgbClr val="C00000"/>
                </a:solidFill>
              </a:rPr>
              <a:t>Measure</a:t>
            </a:r>
            <a:r>
              <a:rPr lang="en-US" sz="1800" dirty="0"/>
              <a:t>, </a:t>
            </a:r>
            <a:r>
              <a:rPr lang="en-US" sz="1800" b="1" dirty="0" err="1">
                <a:solidFill>
                  <a:srgbClr val="C00000"/>
                </a:solidFill>
              </a:rPr>
              <a:t>Analyse</a:t>
            </a:r>
            <a:r>
              <a:rPr lang="en-US" sz="1800" dirty="0"/>
              <a:t>, </a:t>
            </a:r>
            <a:r>
              <a:rPr lang="en-US" sz="1800" b="1" dirty="0">
                <a:solidFill>
                  <a:srgbClr val="C00000"/>
                </a:solidFill>
              </a:rPr>
              <a:t>Improve</a:t>
            </a:r>
            <a:r>
              <a:rPr lang="en-US" sz="1800" dirty="0"/>
              <a:t>, </a:t>
            </a:r>
            <a:r>
              <a:rPr lang="en-US" sz="1800" b="1" dirty="0">
                <a:solidFill>
                  <a:srgbClr val="C00000"/>
                </a:solidFill>
              </a:rPr>
              <a:t>Control</a:t>
            </a:r>
            <a:r>
              <a:rPr lang="en-US" sz="1800" dirty="0"/>
              <a:t> (</a:t>
            </a:r>
            <a:r>
              <a:rPr lang="en-US" sz="1800" dirty="0" err="1"/>
              <a:t>baseada</a:t>
            </a:r>
            <a:r>
              <a:rPr lang="en-US" sz="1800" dirty="0"/>
              <a:t> no PDCA).</a:t>
            </a:r>
          </a:p>
          <a:p>
            <a:pPr eaLnBrk="1" hangingPunct="1">
              <a:lnSpc>
                <a:spcPct val="90000"/>
              </a:lnSpc>
              <a:spcAft>
                <a:spcPts val="1802"/>
              </a:spcAft>
              <a:buFont typeface="Wingdings" panose="05000000000000000000" pitchFamily="2" charset="2"/>
              <a:buChar char="ü"/>
            </a:pPr>
            <a:endParaRPr lang="en-US" sz="1800" dirty="0"/>
          </a:p>
          <a:p>
            <a:pPr eaLnBrk="1" hangingPunct="1">
              <a:lnSpc>
                <a:spcPct val="90000"/>
              </a:lnSpc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en-US" sz="1800" dirty="0" err="1"/>
              <a:t>Desenvolve</a:t>
            </a:r>
            <a:r>
              <a:rPr lang="en-US" sz="1800" dirty="0"/>
              <a:t> e </a:t>
            </a:r>
            <a:r>
              <a:rPr lang="en-US" sz="1800" dirty="0" err="1"/>
              <a:t>gerencia</a:t>
            </a:r>
            <a:r>
              <a:rPr lang="en-US" sz="1800" dirty="0"/>
              <a:t> de forma </a:t>
            </a:r>
            <a:r>
              <a:rPr lang="en-US" sz="1800" dirty="0" err="1"/>
              <a:t>estruturada</a:t>
            </a:r>
            <a:r>
              <a:rPr lang="en-US" sz="1800" dirty="0"/>
              <a:t> </a:t>
            </a:r>
            <a:br>
              <a:rPr lang="en-US" sz="1800" dirty="0"/>
            </a:br>
            <a:r>
              <a:rPr lang="en-US" sz="1800" b="1" dirty="0" err="1">
                <a:solidFill>
                  <a:srgbClr val="0000FF"/>
                </a:solidFill>
              </a:rPr>
              <a:t>projetos</a:t>
            </a:r>
            <a:r>
              <a:rPr lang="en-US" sz="1800" dirty="0">
                <a:solidFill>
                  <a:srgbClr val="0000FF"/>
                </a:solidFill>
              </a:rPr>
              <a:t> </a:t>
            </a:r>
            <a:r>
              <a:rPr lang="en-US" sz="1800" b="1" dirty="0">
                <a:solidFill>
                  <a:srgbClr val="0000FF"/>
                </a:solidFill>
              </a:rPr>
              <a:t>de </a:t>
            </a:r>
            <a:r>
              <a:rPr lang="en-US" sz="1800" b="1" dirty="0" err="1">
                <a:solidFill>
                  <a:srgbClr val="0000FF"/>
                </a:solidFill>
              </a:rPr>
              <a:t>melhoria</a:t>
            </a:r>
            <a:r>
              <a:rPr lang="en-US" sz="1800" dirty="0"/>
              <a:t>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C07902D-1148-9276-7A67-2BFCD839C75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8200" y="2743450"/>
            <a:ext cx="4038600" cy="2022978"/>
          </a:xfrm>
          <a:prstGeom prst="rect">
            <a:avLst/>
          </a:prstGeom>
          <a:noFill/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64323B3-1912-4E3F-CD0D-C9F6C86DD861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1042367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C644A9DC-5D0B-11AD-8D3B-FA6F654CB20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20" name="Rectangle 3"/>
          <p:cNvSpPr txBox="1">
            <a:spLocks noChangeArrowheads="1"/>
          </p:cNvSpPr>
          <p:nvPr/>
        </p:nvSpPr>
        <p:spPr bwMode="auto">
          <a:xfrm>
            <a:off x="0" y="1880770"/>
            <a:ext cx="9144000" cy="39501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68644" tIns="34322" rIns="68644" bIns="34322" numCol="1" anchor="t" anchorCtr="0" compatLnSpc="1">
            <a:prstTxWarp prst="textNoShape">
              <a:avLst/>
            </a:prstTxWarp>
            <a:sp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36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800"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1802" dirty="0"/>
              <a:t>Sigma (</a:t>
            </a:r>
            <a:r>
              <a:rPr lang="pt-BR" sz="1802" dirty="0">
                <a:latin typeface="Calibri" panose="020F0502020204030204" pitchFamily="34" charset="0"/>
                <a:cs typeface="Calibri" panose="020F0502020204030204" pitchFamily="34" charset="0"/>
              </a:rPr>
              <a:t>Ϭ</a:t>
            </a:r>
            <a:r>
              <a:rPr lang="pt-BR" sz="1802" dirty="0"/>
              <a:t>) é a letra do </a:t>
            </a:r>
            <a:r>
              <a:rPr lang="pt-BR" sz="1802" dirty="0">
                <a:solidFill>
                  <a:srgbClr val="0000FF"/>
                </a:solidFill>
              </a:rPr>
              <a:t>alfabeto grego </a:t>
            </a:r>
            <a:r>
              <a:rPr lang="pt-BR" sz="1802" dirty="0"/>
              <a:t>que define, em Estatística, o </a:t>
            </a:r>
            <a:r>
              <a:rPr lang="pt-BR" sz="1802" dirty="0">
                <a:solidFill>
                  <a:srgbClr val="C00000"/>
                </a:solidFill>
              </a:rPr>
              <a:t>desvio-padrão</a:t>
            </a:r>
            <a:r>
              <a:rPr lang="pt-BR" sz="1802" dirty="0"/>
              <a:t>. O desvio-padrão indica o quanto um resultado está </a:t>
            </a:r>
            <a:r>
              <a:rPr lang="pt-BR" sz="1802" u="sng" dirty="0"/>
              <a:t>afastado</a:t>
            </a:r>
            <a:r>
              <a:rPr lang="pt-BR" sz="1802" dirty="0"/>
              <a:t> da sua média.</a:t>
            </a:r>
          </a:p>
          <a:p>
            <a:pPr marL="0" indent="0">
              <a:spcBef>
                <a:spcPts val="0"/>
              </a:spcBef>
              <a:spcAft>
                <a:spcPts val="1802"/>
              </a:spcAft>
              <a:buNone/>
            </a:pPr>
            <a:endParaRPr lang="pt-BR" sz="1802" dirty="0"/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1802" dirty="0"/>
              <a:t> Em um processo a </a:t>
            </a:r>
            <a:r>
              <a:rPr lang="pt-BR" sz="1802" dirty="0">
                <a:solidFill>
                  <a:srgbClr val="0000FF"/>
                </a:solidFill>
              </a:rPr>
              <a:t>variabilidade</a:t>
            </a:r>
            <a:r>
              <a:rPr lang="pt-BR" sz="1802" dirty="0"/>
              <a:t> é estimada pelo desvio-padrão.</a:t>
            </a:r>
          </a:p>
          <a:p>
            <a:pPr marL="0" indent="0">
              <a:spcBef>
                <a:spcPts val="0"/>
              </a:spcBef>
              <a:spcAft>
                <a:spcPts val="1802"/>
              </a:spcAft>
              <a:buNone/>
            </a:pPr>
            <a:endParaRPr lang="pt-BR" sz="1802" dirty="0"/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1802" dirty="0"/>
              <a:t> Afirmar que um processo, produto ou serviço é Seis Sigma, significa que ambos os limites </a:t>
            </a:r>
            <a:r>
              <a:rPr lang="pt-BR" sz="1802" dirty="0">
                <a:solidFill>
                  <a:srgbClr val="C00000"/>
                </a:solidFill>
              </a:rPr>
              <a:t>inferior</a:t>
            </a:r>
            <a:r>
              <a:rPr lang="pt-BR" sz="1802" dirty="0"/>
              <a:t> e </a:t>
            </a:r>
            <a:r>
              <a:rPr lang="pt-BR" sz="1802" dirty="0">
                <a:solidFill>
                  <a:srgbClr val="C00000"/>
                </a:solidFill>
              </a:rPr>
              <a:t>superior</a:t>
            </a:r>
            <a:r>
              <a:rPr lang="pt-BR" sz="1802" dirty="0"/>
              <a:t> de especificação estão localizados a </a:t>
            </a:r>
            <a:r>
              <a:rPr lang="pt-BR" sz="1802" dirty="0">
                <a:solidFill>
                  <a:srgbClr val="0000FF"/>
                </a:solidFill>
              </a:rPr>
              <a:t>seis desvios padrões </a:t>
            </a:r>
            <a:r>
              <a:rPr lang="pt-BR" sz="1802" dirty="0"/>
              <a:t>da média. </a:t>
            </a:r>
          </a:p>
          <a:p>
            <a:pPr marL="0" indent="0">
              <a:spcBef>
                <a:spcPts val="0"/>
              </a:spcBef>
              <a:spcAft>
                <a:spcPts val="1802"/>
              </a:spcAft>
              <a:buNone/>
            </a:pPr>
            <a:endParaRPr lang="pt-BR" sz="1802" dirty="0"/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1802" dirty="0"/>
              <a:t>Ou seja, somente </a:t>
            </a:r>
            <a:r>
              <a:rPr lang="pt-BR" sz="1802" b="1" dirty="0">
                <a:solidFill>
                  <a:srgbClr val="C00000"/>
                </a:solidFill>
              </a:rPr>
              <a:t>3.4 defeitos por milhão</a:t>
            </a:r>
            <a:r>
              <a:rPr lang="pt-BR" sz="1802" dirty="0"/>
              <a:t> de oportunidades.</a:t>
            </a:r>
          </a:p>
        </p:txBody>
      </p:sp>
      <p:pic>
        <p:nvPicPr>
          <p:cNvPr id="7" name="Imagem 6" descr="Ícone&#10;&#10;Descrição gerada automaticamente">
            <a:extLst>
              <a:ext uri="{FF2B5EF4-FFF2-40B4-BE49-F238E27FC236}">
                <a16:creationId xmlns:a16="http://schemas.microsoft.com/office/drawing/2014/main" id="{267FD09D-0F07-BEFB-8ED1-7F3382C4E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3396" y="2186158"/>
            <a:ext cx="1242843" cy="1242843"/>
          </a:xfrm>
          <a:prstGeom prst="rect">
            <a:avLst/>
          </a:prstGeom>
        </p:spPr>
      </p:pic>
      <p:sp>
        <p:nvSpPr>
          <p:cNvPr id="6" name="Título 1">
            <a:extLst>
              <a:ext uri="{FF2B5EF4-FFF2-40B4-BE49-F238E27FC236}">
                <a16:creationId xmlns:a16="http://schemas.microsoft.com/office/drawing/2014/main" id="{81295F0F-1335-31BA-2AB2-F046D04B7182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3189976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2" cstate="print"/>
          <a:srcRect l="21424" r="22056"/>
          <a:stretch/>
        </p:blipFill>
        <p:spPr>
          <a:xfrm>
            <a:off x="0" y="2631013"/>
            <a:ext cx="9155651" cy="278985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32919" y="6295596"/>
            <a:ext cx="3617077" cy="289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303030"/>
                </a:solidFill>
                <a:latin typeface="Gotham-Bold"/>
                <a:cs typeface="Gotham-Bold"/>
              </a:rPr>
              <a:t>SETEMBRO/2025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829017" y="329329"/>
            <a:ext cx="997107" cy="272893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0" y="0"/>
            <a:ext cx="9144000" cy="78757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1011882" y="4898189"/>
            <a:ext cx="3617077" cy="34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rgbClr val="FFFFFF"/>
                </a:solidFill>
                <a:latin typeface="Gotham-Bold"/>
                <a:cs typeface="Gotham-Bold"/>
              </a:rPr>
              <a:t>PROF. Me. PAULO SAMPAIO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47966" y="3145118"/>
            <a:ext cx="72000" cy="1726520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15">
            <a:extLst>
              <a:ext uri="{FF2B5EF4-FFF2-40B4-BE49-F238E27FC236}">
                <a16:creationId xmlns:a16="http://schemas.microsoft.com/office/drawing/2014/main" id="{EA16A613-6823-E55A-4CF9-852C00F685B9}"/>
              </a:ext>
            </a:extLst>
          </p:cNvPr>
          <p:cNvSpPr txBox="1"/>
          <p:nvPr/>
        </p:nvSpPr>
        <p:spPr>
          <a:xfrm>
            <a:off x="1011882" y="3293781"/>
            <a:ext cx="7166918" cy="543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3200" dirty="0">
                <a:solidFill>
                  <a:srgbClr val="FFFFFF"/>
                </a:solidFill>
                <a:latin typeface="Gotham-Bold"/>
                <a:cs typeface="Gotham-Bold"/>
              </a:rPr>
              <a:t>ENGENHARIA DE SW</a:t>
            </a:r>
          </a:p>
        </p:txBody>
      </p:sp>
      <p:sp>
        <p:nvSpPr>
          <p:cNvPr id="4" name="TextBox 20">
            <a:extLst>
              <a:ext uri="{FF2B5EF4-FFF2-40B4-BE49-F238E27FC236}">
                <a16:creationId xmlns:a16="http://schemas.microsoft.com/office/drawing/2014/main" id="{60F12A6D-3EE5-FD25-A64E-376A6DD799EE}"/>
              </a:ext>
            </a:extLst>
          </p:cNvPr>
          <p:cNvSpPr txBox="1"/>
          <p:nvPr/>
        </p:nvSpPr>
        <p:spPr>
          <a:xfrm>
            <a:off x="1011882" y="3857840"/>
            <a:ext cx="5984663" cy="3970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</a:pPr>
            <a:r>
              <a:rPr lang="en-US" sz="2200" dirty="0">
                <a:solidFill>
                  <a:srgbClr val="FFFFFF"/>
                </a:solidFill>
                <a:latin typeface="Gotham-Book"/>
                <a:cs typeface="Gotham-Book"/>
              </a:rPr>
              <a:t>TESTING, COMPLIANCE &amp; QUALITY ASSURANCE</a:t>
            </a:r>
          </a:p>
        </p:txBody>
      </p:sp>
    </p:spTree>
    <p:extLst>
      <p:ext uri="{BB962C8B-B14F-4D97-AF65-F5344CB8AC3E}">
        <p14:creationId xmlns:p14="http://schemas.microsoft.com/office/powerpoint/2010/main" val="1668444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1FBEEC86-781F-EB5F-73CA-CEA3A70848B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pic>
        <p:nvPicPr>
          <p:cNvPr id="47105" name="Picture 1"/>
          <p:cNvPicPr>
            <a:picLocks noChangeAspect="1" noChangeArrowheads="1"/>
          </p:cNvPicPr>
          <p:nvPr/>
        </p:nvPicPr>
        <p:blipFill>
          <a:blip r:embed="rId4"/>
          <a:srcRect b="8333"/>
          <a:stretch>
            <a:fillRect/>
          </a:stretch>
        </p:blipFill>
        <p:spPr bwMode="auto">
          <a:xfrm>
            <a:off x="550137" y="2066725"/>
            <a:ext cx="8073461" cy="22915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71C9126D-FE15-F8C8-FC4F-DFB04224A4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2323" y="3934504"/>
            <a:ext cx="2359636" cy="1769728"/>
          </a:xfrm>
          <a:prstGeom prst="rect">
            <a:avLst/>
          </a:prstGeo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117EB414-E5FB-6B77-ACDF-A10D8158521C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4086027423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 descr="Texto&#10;&#10;O conteúdo gerado por IA pode estar incorreto.">
            <a:extLst>
              <a:ext uri="{FF2B5EF4-FFF2-40B4-BE49-F238E27FC236}">
                <a16:creationId xmlns:a16="http://schemas.microsoft.com/office/drawing/2014/main" id="{5F9B4514-D15C-23A8-8AE2-00559F3DA47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5" name="Título 1"/>
          <p:cNvSpPr txBox="1">
            <a:spLocks/>
          </p:cNvSpPr>
          <p:nvPr/>
        </p:nvSpPr>
        <p:spPr bwMode="auto">
          <a:xfrm>
            <a:off x="882436" y="106595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Cálculo do nível Sigma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415045" y="1759833"/>
            <a:ext cx="2565370" cy="785215"/>
          </a:xfrm>
          <a:prstGeom prst="rect">
            <a:avLst/>
          </a:prstGeom>
          <a:solidFill>
            <a:srgbClr val="66669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defTabSz="686440">
              <a:defRPr/>
            </a:pPr>
            <a: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106 impressoras </a:t>
            </a:r>
            <a:b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</a:br>
            <a: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(de um total de 850) apresentaram defeitos</a:t>
            </a:r>
          </a:p>
        </p:txBody>
      </p:sp>
      <p:sp>
        <p:nvSpPr>
          <p:cNvPr id="12" name="CaixaDeTexto 5"/>
          <p:cNvSpPr txBox="1">
            <a:spLocks noChangeArrowheads="1"/>
          </p:cNvSpPr>
          <p:nvPr/>
        </p:nvSpPr>
        <p:spPr bwMode="auto">
          <a:xfrm>
            <a:off x="1390227" y="1397938"/>
            <a:ext cx="2571423" cy="321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644" tIns="34322" rIns="68644" bIns="34322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eaLnBrk="0" hangingPunct="0">
              <a:defRPr sz="2800" b="1" i="1" cap="small" baseline="0">
                <a:solidFill>
                  <a:srgbClr val="2F2F91"/>
                </a:solidFill>
                <a:latin typeface="+mj-lt"/>
                <a:ea typeface="+mj-ea"/>
                <a:cs typeface="+mj-cs"/>
              </a:defRPr>
            </a:lvl1pPr>
            <a:lvl2pPr algn="ctr" eaLnBrk="0" hangingPunct="0">
              <a:defRPr sz="4400">
                <a:solidFill>
                  <a:schemeClr val="tx2"/>
                </a:solidFill>
              </a:defRPr>
            </a:lvl2pPr>
            <a:lvl3pPr algn="ctr" eaLnBrk="0" hangingPunct="0">
              <a:defRPr sz="4400">
                <a:solidFill>
                  <a:schemeClr val="tx2"/>
                </a:solidFill>
              </a:defRPr>
            </a:lvl3pPr>
            <a:lvl4pPr algn="ctr" eaLnBrk="0" hangingPunct="0">
              <a:defRPr sz="4400">
                <a:solidFill>
                  <a:schemeClr val="tx2"/>
                </a:solidFill>
              </a:defRPr>
            </a:lvl4pPr>
            <a:lvl5pPr algn="ctr" eaLnBrk="0" hangingPunct="0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pPr eaLnBrk="1" hangingPunct="1"/>
            <a:r>
              <a:rPr lang="pt-BR" sz="1802" dirty="0">
                <a:latin typeface="Calibri" panose="020F0502020204030204" pitchFamily="34" charset="0"/>
              </a:rPr>
              <a:t>Defeituosos (Produtos)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F8388492-CF6E-A350-BFA6-8B77159FFB06}"/>
              </a:ext>
            </a:extLst>
          </p:cNvPr>
          <p:cNvGrpSpPr/>
          <p:nvPr/>
        </p:nvGrpSpPr>
        <p:grpSpPr>
          <a:xfrm>
            <a:off x="4097604" y="1453987"/>
            <a:ext cx="3470000" cy="614584"/>
            <a:chOff x="4097604" y="599118"/>
            <a:chExt cx="3470000" cy="614584"/>
          </a:xfrm>
        </p:grpSpPr>
        <p:sp>
          <p:nvSpPr>
            <p:cNvPr id="27" name="Rectangle 26"/>
            <p:cNvSpPr/>
            <p:nvPr/>
          </p:nvSpPr>
          <p:spPr>
            <a:xfrm>
              <a:off x="4097604" y="599118"/>
              <a:ext cx="3460367" cy="6145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762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68644" tIns="34322" rIns="68644" bIns="34322">
              <a:noAutofit/>
            </a:bodyPr>
            <a:lstStyle/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110150" y="750533"/>
              <a:ext cx="431113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P =  </a:t>
              </a: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4524632" y="628748"/>
              <a:ext cx="2946663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Número de Defeituosos</a:t>
              </a: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4463889" y="736227"/>
              <a:ext cx="3103715" cy="224421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x-none" sz="1802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____________________________</a:t>
              </a: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4476118" y="895397"/>
              <a:ext cx="3014439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Total de Unidades do Produto Avaliadas</a:t>
              </a:r>
            </a:p>
          </p:txBody>
        </p:sp>
      </p:grpSp>
      <p:sp>
        <p:nvSpPr>
          <p:cNvPr id="49" name="Text Box 4"/>
          <p:cNvSpPr txBox="1">
            <a:spLocks noChangeArrowheads="1"/>
          </p:cNvSpPr>
          <p:nvPr/>
        </p:nvSpPr>
        <p:spPr bwMode="auto">
          <a:xfrm>
            <a:off x="1415047" y="3393556"/>
            <a:ext cx="2545711" cy="785215"/>
          </a:xfrm>
          <a:prstGeom prst="rect">
            <a:avLst/>
          </a:prstGeom>
          <a:solidFill>
            <a:srgbClr val="66669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defTabSz="686440">
              <a:defRPr/>
            </a:pPr>
            <a: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110 defeitos </a:t>
            </a:r>
            <a:b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</a:br>
            <a: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em 850 impressoras avaliadas</a:t>
            </a:r>
            <a:b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</a:br>
            <a: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(106 defeituosos)</a:t>
            </a:r>
          </a:p>
        </p:txBody>
      </p:sp>
      <p:sp>
        <p:nvSpPr>
          <p:cNvPr id="50" name="CaixaDeTexto 5"/>
          <p:cNvSpPr txBox="1">
            <a:spLocks noChangeArrowheads="1"/>
          </p:cNvSpPr>
          <p:nvPr/>
        </p:nvSpPr>
        <p:spPr bwMode="auto">
          <a:xfrm>
            <a:off x="1390226" y="3042679"/>
            <a:ext cx="2417331" cy="321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644" tIns="34322" rIns="68644" bIns="34322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eaLnBrk="0" hangingPunct="0">
              <a:defRPr sz="2800" b="1" i="1" cap="small" baseline="0">
                <a:solidFill>
                  <a:srgbClr val="2F2F91"/>
                </a:solidFill>
                <a:latin typeface="+mj-lt"/>
                <a:ea typeface="+mj-ea"/>
                <a:cs typeface="+mj-cs"/>
              </a:defRPr>
            </a:lvl1pPr>
            <a:lvl2pPr algn="ctr" eaLnBrk="0" hangingPunct="0">
              <a:defRPr sz="4400">
                <a:solidFill>
                  <a:schemeClr val="tx2"/>
                </a:solidFill>
              </a:defRPr>
            </a:lvl2pPr>
            <a:lvl3pPr algn="ctr" eaLnBrk="0" hangingPunct="0">
              <a:defRPr sz="4400">
                <a:solidFill>
                  <a:schemeClr val="tx2"/>
                </a:solidFill>
              </a:defRPr>
            </a:lvl3pPr>
            <a:lvl4pPr algn="ctr" eaLnBrk="0" hangingPunct="0">
              <a:defRPr sz="4400">
                <a:solidFill>
                  <a:schemeClr val="tx2"/>
                </a:solidFill>
              </a:defRPr>
            </a:lvl4pPr>
            <a:lvl5pPr algn="ctr" eaLnBrk="0" hangingPunct="0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pPr eaLnBrk="1" hangingPunct="1"/>
            <a:r>
              <a:rPr lang="pt-BR" sz="1802" dirty="0">
                <a:latin typeface="Calibri" panose="020F0502020204030204" pitchFamily="34" charset="0"/>
              </a:rPr>
              <a:t>Defeitos por Unidade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id="{D027238B-117D-2B7C-AFCB-59CA83858443}"/>
              </a:ext>
            </a:extLst>
          </p:cNvPr>
          <p:cNvGrpSpPr/>
          <p:nvPr/>
        </p:nvGrpSpPr>
        <p:grpSpPr>
          <a:xfrm>
            <a:off x="4097604" y="2944489"/>
            <a:ext cx="3470000" cy="614584"/>
            <a:chOff x="4097604" y="2089620"/>
            <a:chExt cx="3470000" cy="614584"/>
          </a:xfrm>
        </p:grpSpPr>
        <p:sp>
          <p:nvSpPr>
            <p:cNvPr id="51" name="Rectangle 50"/>
            <p:cNvSpPr/>
            <p:nvPr/>
          </p:nvSpPr>
          <p:spPr>
            <a:xfrm>
              <a:off x="4097604" y="2089620"/>
              <a:ext cx="3460367" cy="6145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762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68644" tIns="34322" rIns="68644" bIns="34322">
              <a:noAutofit/>
            </a:bodyPr>
            <a:lstStyle/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110150" y="2241035"/>
              <a:ext cx="431113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P =  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524632" y="2119250"/>
              <a:ext cx="2946663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Número de Defeitos</a:t>
              </a: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4463889" y="2226729"/>
              <a:ext cx="3103715" cy="224421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x-none" sz="1802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____________________________</a:t>
              </a: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476118" y="2385899"/>
              <a:ext cx="3014439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Total de Unidades do Produto Avaliadas</a:t>
              </a:r>
            </a:p>
          </p:txBody>
        </p:sp>
      </p:grpSp>
      <p:sp>
        <p:nvSpPr>
          <p:cNvPr id="62" name="CaixaDeTexto 5"/>
          <p:cNvSpPr txBox="1">
            <a:spLocks noChangeArrowheads="1"/>
          </p:cNvSpPr>
          <p:nvPr/>
        </p:nvSpPr>
        <p:spPr bwMode="auto">
          <a:xfrm>
            <a:off x="1390228" y="4424992"/>
            <a:ext cx="2677361" cy="3217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644" tIns="34322" rIns="68644" bIns="34322" numCol="1" anchor="t" anchorCtr="0" compatLnSpc="1">
            <a:prstTxWarp prst="textNoShape">
              <a:avLst/>
            </a:prstTxWarp>
          </a:bodyPr>
          <a:lstStyle>
            <a:defPPr>
              <a:defRPr lang="pt-BR"/>
            </a:defPPr>
            <a:lvl1pPr eaLnBrk="0" hangingPunct="0">
              <a:defRPr sz="2800" b="1" i="1" cap="small" baseline="0">
                <a:solidFill>
                  <a:srgbClr val="2F2F91"/>
                </a:solidFill>
                <a:latin typeface="+mj-lt"/>
                <a:ea typeface="+mj-ea"/>
                <a:cs typeface="+mj-cs"/>
              </a:defRPr>
            </a:lvl1pPr>
            <a:lvl2pPr algn="ctr" eaLnBrk="0" hangingPunct="0">
              <a:defRPr sz="4400">
                <a:solidFill>
                  <a:schemeClr val="tx2"/>
                </a:solidFill>
              </a:defRPr>
            </a:lvl2pPr>
            <a:lvl3pPr algn="ctr" eaLnBrk="0" hangingPunct="0">
              <a:defRPr sz="4400">
                <a:solidFill>
                  <a:schemeClr val="tx2"/>
                </a:solidFill>
              </a:defRPr>
            </a:lvl3pPr>
            <a:lvl4pPr algn="ctr" eaLnBrk="0" hangingPunct="0">
              <a:defRPr sz="4400">
                <a:solidFill>
                  <a:schemeClr val="tx2"/>
                </a:solidFill>
              </a:defRPr>
            </a:lvl4pPr>
            <a:lvl5pPr algn="ctr" eaLnBrk="0" hangingPunct="0">
              <a:defRPr sz="4400">
                <a:solidFill>
                  <a:schemeClr val="tx2"/>
                </a:solidFill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</a:defRPr>
            </a:lvl9pPr>
          </a:lstStyle>
          <a:p>
            <a:pPr eaLnBrk="1" hangingPunct="1"/>
            <a:r>
              <a:rPr lang="pt-BR" sz="1802" dirty="0">
                <a:latin typeface="Calibri" panose="020F0502020204030204" pitchFamily="34" charset="0"/>
              </a:rPr>
              <a:t>Defeitos por Oportunidade</a:t>
            </a: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DEB43FDD-F1F0-545E-FC35-5160EC1CD048}"/>
              </a:ext>
            </a:extLst>
          </p:cNvPr>
          <p:cNvGrpSpPr/>
          <p:nvPr/>
        </p:nvGrpSpPr>
        <p:grpSpPr>
          <a:xfrm>
            <a:off x="4097604" y="4481041"/>
            <a:ext cx="3666988" cy="614584"/>
            <a:chOff x="4097604" y="3626172"/>
            <a:chExt cx="3666988" cy="614584"/>
          </a:xfrm>
        </p:grpSpPr>
        <p:sp>
          <p:nvSpPr>
            <p:cNvPr id="63" name="Rectangle 62"/>
            <p:cNvSpPr/>
            <p:nvPr/>
          </p:nvSpPr>
          <p:spPr>
            <a:xfrm>
              <a:off x="4097604" y="3626172"/>
              <a:ext cx="3460367" cy="6145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762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68644" tIns="34322" rIns="68644" bIns="34322">
              <a:noAutofit/>
            </a:bodyPr>
            <a:lstStyle/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110150" y="3777587"/>
              <a:ext cx="431113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P =  </a:t>
              </a: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4524632" y="3655801"/>
              <a:ext cx="2946663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Número de Defeitos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463889" y="3763280"/>
              <a:ext cx="3103715" cy="224421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x-none" sz="1802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____________________________</a:t>
              </a: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476117" y="3922450"/>
              <a:ext cx="3288475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T. Unid. Prod. Av. x Nº de Oport. de Defeitos</a:t>
              </a:r>
            </a:p>
          </p:txBody>
        </p:sp>
      </p:grpSp>
      <p:grpSp>
        <p:nvGrpSpPr>
          <p:cNvPr id="3" name="Agrupar 2">
            <a:extLst>
              <a:ext uri="{FF2B5EF4-FFF2-40B4-BE49-F238E27FC236}">
                <a16:creationId xmlns:a16="http://schemas.microsoft.com/office/drawing/2014/main" id="{B50B1906-53E4-F7DF-1DD6-5B08FB82F9AE}"/>
              </a:ext>
            </a:extLst>
          </p:cNvPr>
          <p:cNvGrpSpPr/>
          <p:nvPr/>
        </p:nvGrpSpPr>
        <p:grpSpPr>
          <a:xfrm>
            <a:off x="4097605" y="2156082"/>
            <a:ext cx="3460367" cy="614584"/>
            <a:chOff x="4097604" y="1301213"/>
            <a:chExt cx="3460367" cy="614584"/>
          </a:xfrm>
        </p:grpSpPr>
        <p:sp>
          <p:nvSpPr>
            <p:cNvPr id="44" name="Rectangle 43"/>
            <p:cNvSpPr/>
            <p:nvPr/>
          </p:nvSpPr>
          <p:spPr>
            <a:xfrm>
              <a:off x="4097604" y="1301213"/>
              <a:ext cx="3460367" cy="6145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762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68644" tIns="34322" rIns="68644" bIns="34322">
              <a:noAutofit/>
            </a:bodyPr>
            <a:lstStyle/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4381364" y="1452628"/>
              <a:ext cx="431113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P =  </a:t>
              </a: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4783519" y="1330843"/>
              <a:ext cx="467511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106</a:t>
              </a: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735102" y="1438322"/>
              <a:ext cx="612806" cy="224421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x-none" sz="1802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____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4788424" y="1597492"/>
              <a:ext cx="496765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850</a:t>
              </a: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5275662" y="1452628"/>
              <a:ext cx="269500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=  </a:t>
              </a: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5545942" y="1452628"/>
              <a:ext cx="640297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0,1247  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140558" y="1452628"/>
              <a:ext cx="269500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=  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6410838" y="1452628"/>
              <a:ext cx="790439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12,47 % </a:t>
              </a: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2DD48579-1346-740E-EA4B-CE9FAC04A13B}"/>
              </a:ext>
            </a:extLst>
          </p:cNvPr>
          <p:cNvGrpSpPr/>
          <p:nvPr/>
        </p:nvGrpSpPr>
        <p:grpSpPr>
          <a:xfrm>
            <a:off x="4097605" y="3645224"/>
            <a:ext cx="3460367" cy="614584"/>
            <a:chOff x="4097604" y="2790355"/>
            <a:chExt cx="3460367" cy="614584"/>
          </a:xfrm>
        </p:grpSpPr>
        <p:sp>
          <p:nvSpPr>
            <p:cNvPr id="77" name="Rectangle 76"/>
            <p:cNvSpPr/>
            <p:nvPr/>
          </p:nvSpPr>
          <p:spPr>
            <a:xfrm>
              <a:off x="4097604" y="2790355"/>
              <a:ext cx="3460367" cy="6145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762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68644" tIns="34322" rIns="68644" bIns="34322">
              <a:noAutofit/>
            </a:bodyPr>
            <a:lstStyle/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4381364" y="2941770"/>
              <a:ext cx="431113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P =  </a:t>
              </a: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4783519" y="2819985"/>
              <a:ext cx="467511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110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4735102" y="2927464"/>
              <a:ext cx="612806" cy="224421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x-none" sz="1802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____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788424" y="3086634"/>
              <a:ext cx="496765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850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5275662" y="2941770"/>
              <a:ext cx="269500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=  </a:t>
              </a: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5545942" y="2941770"/>
              <a:ext cx="640297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0,1294  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140558" y="2941770"/>
              <a:ext cx="269500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=  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6410838" y="2941770"/>
              <a:ext cx="790439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12,94 % </a:t>
              </a:r>
            </a:p>
          </p:txBody>
        </p:sp>
      </p:grpSp>
      <p:sp>
        <p:nvSpPr>
          <p:cNvPr id="86" name="Text Box 4"/>
          <p:cNvSpPr txBox="1">
            <a:spLocks noChangeArrowheads="1"/>
          </p:cNvSpPr>
          <p:nvPr/>
        </p:nvSpPr>
        <p:spPr bwMode="auto">
          <a:xfrm>
            <a:off x="1415047" y="4809862"/>
            <a:ext cx="2545711" cy="1016176"/>
          </a:xfrm>
          <a:prstGeom prst="rect">
            <a:avLst/>
          </a:prstGeom>
          <a:solidFill>
            <a:srgbClr val="666699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 defTabSz="686440">
              <a:defRPr/>
            </a:pPr>
            <a: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110 defeitos </a:t>
            </a:r>
            <a:b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</a:br>
            <a:r>
              <a:rPr lang="pt-BR" sz="15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rial Narrow" charset="0"/>
              </a:rPr>
              <a:t>em 850 impressoras avaliadas (30 oportunidades de defeitos por impressora)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0D03279F-F30B-92D1-712F-F9261A575E0D}"/>
              </a:ext>
            </a:extLst>
          </p:cNvPr>
          <p:cNvGrpSpPr/>
          <p:nvPr/>
        </p:nvGrpSpPr>
        <p:grpSpPr>
          <a:xfrm>
            <a:off x="4097605" y="5193189"/>
            <a:ext cx="3460367" cy="614584"/>
            <a:chOff x="4097604" y="4338320"/>
            <a:chExt cx="3460367" cy="614584"/>
          </a:xfrm>
        </p:grpSpPr>
        <p:sp>
          <p:nvSpPr>
            <p:cNvPr id="87" name="Rectangle 86"/>
            <p:cNvSpPr/>
            <p:nvPr/>
          </p:nvSpPr>
          <p:spPr>
            <a:xfrm>
              <a:off x="4097604" y="4338320"/>
              <a:ext cx="3460367" cy="61458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effectLst>
              <a:outerShdw blurRad="50800" dist="76200" dir="2700000" algn="tl" rotWithShape="0">
                <a:prstClr val="black">
                  <a:alpha val="80000"/>
                </a:prstClr>
              </a:outerShdw>
            </a:effectLst>
          </p:spPr>
          <p:txBody>
            <a:bodyPr wrap="square" lIns="68644" tIns="34322" rIns="68644" bIns="34322">
              <a:noAutofit/>
            </a:bodyPr>
            <a:lstStyle/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  <a:p>
              <a:pPr algn="ctr"/>
              <a:endParaRPr lang="x-none" sz="1802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4381364" y="4489735"/>
              <a:ext cx="431113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P =  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4876366" y="4367950"/>
              <a:ext cx="467511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110</a:t>
              </a: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4735102" y="4475429"/>
              <a:ext cx="814618" cy="224421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>
                <a:lnSpc>
                  <a:spcPct val="50000"/>
                </a:lnSpc>
              </a:pPr>
              <a:r>
                <a:rPr lang="x-none" sz="1802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______</a:t>
              </a: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4731288" y="4634599"/>
              <a:ext cx="764867" cy="277192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35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850 x 30</a:t>
              </a: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5413266" y="4489735"/>
              <a:ext cx="269500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=  </a:t>
              </a: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5604915" y="4489735"/>
              <a:ext cx="842587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0,00431</a:t>
              </a: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6173047" y="4489735"/>
              <a:ext cx="269500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pPr algn="ctr"/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=  </a:t>
              </a: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6322378" y="4489735"/>
              <a:ext cx="1170679" cy="300275"/>
            </a:xfrm>
            <a:prstGeom prst="rect">
              <a:avLst/>
            </a:prstGeom>
            <a:noFill/>
            <a:effectLst/>
          </p:spPr>
          <p:txBody>
            <a:bodyPr wrap="square" lIns="68644" tIns="34322" rIns="68644" bIns="34322">
              <a:spAutoFit/>
            </a:bodyPr>
            <a:lstStyle/>
            <a:p>
              <a:r>
                <a:rPr lang="x-none" sz="1501" b="1" dirty="0">
                  <a:ln w="3175" cmpd="sng">
                    <a:noFill/>
                    <a:prstDash val="solid"/>
                  </a:ln>
                  <a:solidFill>
                    <a:srgbClr val="0000FF"/>
                  </a:solidFill>
                  <a:latin typeface="Arial Narrow"/>
                  <a:cs typeface="Arial Narrow"/>
                </a:rPr>
                <a:t>4.310 DPMO</a:t>
              </a:r>
            </a:p>
          </p:txBody>
        </p:sp>
      </p:grpSp>
      <p:sp>
        <p:nvSpPr>
          <p:cNvPr id="96" name="Rectangle 95"/>
          <p:cNvSpPr/>
          <p:nvPr/>
        </p:nvSpPr>
        <p:spPr>
          <a:xfrm>
            <a:off x="5641953" y="5611181"/>
            <a:ext cx="2177189" cy="248240"/>
          </a:xfrm>
          <a:prstGeom prst="rect">
            <a:avLst/>
          </a:prstGeom>
          <a:solidFill>
            <a:schemeClr val="bg1">
              <a:lumMod val="65000"/>
            </a:schemeClr>
          </a:solidFill>
          <a:effectLst>
            <a:outerShdw blurRad="50800" dist="76200" dir="2700000" algn="tl" rotWithShape="0">
              <a:prstClr val="black">
                <a:alpha val="80000"/>
              </a:prstClr>
            </a:outerShdw>
          </a:effectLst>
        </p:spPr>
        <p:txBody>
          <a:bodyPr wrap="square" lIns="68644" tIns="34322" rIns="68644" bIns="34322">
            <a:noAutofit/>
          </a:bodyPr>
          <a:lstStyle/>
          <a:p>
            <a:pPr algn="ctr"/>
            <a:r>
              <a:rPr lang="x-none" sz="1051" b="1" dirty="0">
                <a:ln w="3175" cmpd="sng">
                  <a:noFill/>
                  <a:prstDash val="solid"/>
                </a:ln>
                <a:solidFill>
                  <a:srgbClr val="0000FF"/>
                </a:solidFill>
                <a:latin typeface="Arial Narrow"/>
                <a:cs typeface="Arial Narrow"/>
              </a:rPr>
              <a:t>(Milhão de Oportunidades – 4,1 Sigma)</a:t>
            </a:r>
          </a:p>
        </p:txBody>
      </p:sp>
    </p:spTree>
    <p:extLst>
      <p:ext uri="{BB962C8B-B14F-4D97-AF65-F5344CB8AC3E}">
        <p14:creationId xmlns:p14="http://schemas.microsoft.com/office/powerpoint/2010/main" val="292773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  <p:bldP spid="49" grpId="0" animBg="1"/>
      <p:bldP spid="50" grpId="0"/>
      <p:bldP spid="62" grpId="0"/>
      <p:bldP spid="86" grpId="0" animBg="1"/>
      <p:bldP spid="9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6AB2D8D7-70B9-5771-B7A6-9261F0BB470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14" name="Rectangle 2"/>
          <p:cNvSpPr>
            <a:spLocks noGrp="1" noChangeArrowheads="1"/>
          </p:cNvSpPr>
          <p:nvPr>
            <p:ph type="title"/>
          </p:nvPr>
        </p:nvSpPr>
        <p:spPr>
          <a:xfrm>
            <a:off x="1540245" y="1382786"/>
            <a:ext cx="6349524" cy="280975"/>
          </a:xfrm>
        </p:spPr>
        <p:txBody>
          <a:bodyPr>
            <a:normAutofit fontScale="90000"/>
          </a:bodyPr>
          <a:lstStyle/>
          <a:p>
            <a:pPr algn="ctr">
              <a:lnSpc>
                <a:spcPct val="90000"/>
              </a:lnSpc>
            </a:pPr>
            <a:r>
              <a:rPr lang="pt-BR" sz="1802" dirty="0">
                <a:latin typeface="BankGothic Md BT" charset="0"/>
              </a:rPr>
              <a:t>Tabela de Conversão Escala Sigma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9280" y="1731028"/>
            <a:ext cx="5406466" cy="4151095"/>
          </a:xfrm>
          <a:prstGeom prst="rect">
            <a:avLst/>
          </a:prstGeo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82D499AE-CAF2-9109-A10E-5FBB1D821D35}"/>
              </a:ext>
            </a:extLst>
          </p:cNvPr>
          <p:cNvSpPr txBox="1">
            <a:spLocks/>
          </p:cNvSpPr>
          <p:nvPr/>
        </p:nvSpPr>
        <p:spPr bwMode="auto">
          <a:xfrm>
            <a:off x="882436" y="106595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Cálculo do nível Sigma</a:t>
            </a:r>
          </a:p>
        </p:txBody>
      </p:sp>
    </p:spTree>
    <p:extLst>
      <p:ext uri="{BB962C8B-B14F-4D97-AF65-F5344CB8AC3E}">
        <p14:creationId xmlns:p14="http://schemas.microsoft.com/office/powerpoint/2010/main" val="2656673460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/>
          <p:cNvSpPr/>
          <p:nvPr/>
        </p:nvSpPr>
        <p:spPr>
          <a:xfrm>
            <a:off x="384458" y="70243"/>
            <a:ext cx="8508022" cy="12287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pt-BR" sz="2585" b="1" dirty="0">
                <a:solidFill>
                  <a:srgbClr val="0000FF"/>
                </a:solidFill>
                <a:latin typeface="Arial Bold" charset="0"/>
                <a:ea typeface="Arial Bold" charset="0"/>
                <a:cs typeface="Arial Bold" charset="0"/>
                <a:sym typeface="Arial Bold" charset="0"/>
              </a:rPr>
              <a:t>Por que se preocupar com a qualidade?</a:t>
            </a:r>
          </a:p>
          <a:p>
            <a:endParaRPr lang="pt-BR" altLang="pt-BR" sz="2585" b="1" dirty="0">
              <a:solidFill>
                <a:srgbClr val="0000FF"/>
              </a:solidFill>
              <a:latin typeface="Arial Bold" charset="0"/>
              <a:ea typeface="Arial Bold" charset="0"/>
              <a:cs typeface="Arial Bold" charset="0"/>
              <a:sym typeface="Arial Bold" charset="0"/>
            </a:endParaRPr>
          </a:p>
          <a:p>
            <a:r>
              <a:rPr lang="pt-BR" sz="2215" dirty="0">
                <a:latin typeface="Arial" pitchFamily="34" charset="0"/>
                <a:cs typeface="Arial" pitchFamily="34" charset="0"/>
              </a:rPr>
              <a:t>Vídeo: </a:t>
            </a:r>
            <a:r>
              <a:rPr lang="pt-BR" sz="2215" dirty="0">
                <a:latin typeface="Arial" pitchFamily="34" charset="0"/>
                <a:cs typeface="Arial" pitchFamily="34" charset="0"/>
                <a:hlinkClick r:id="rId2"/>
              </a:rPr>
              <a:t>O custo da má qualidade</a:t>
            </a:r>
            <a:endParaRPr lang="pt-BR" sz="2215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Retângulo 2"/>
          <p:cNvSpPr/>
          <p:nvPr/>
        </p:nvSpPr>
        <p:spPr>
          <a:xfrm>
            <a:off x="550630" y="4041618"/>
            <a:ext cx="8175678" cy="28192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pt-BR" sz="2215" b="1" dirty="0">
                <a:latin typeface="Arial" pitchFamily="34" charset="0"/>
                <a:cs typeface="Arial" pitchFamily="34" charset="0"/>
              </a:rPr>
              <a:t>Globalização</a:t>
            </a:r>
          </a:p>
          <a:p>
            <a:pPr algn="l"/>
            <a:r>
              <a:rPr lang="pt-BR" sz="2215" dirty="0">
                <a:latin typeface="Arial" pitchFamily="34" charset="0"/>
                <a:cs typeface="Arial" pitchFamily="34" charset="0"/>
              </a:rPr>
              <a:t>– Novas exigências, alta competitividade, concorrência internacional</a:t>
            </a:r>
          </a:p>
          <a:p>
            <a:pPr algn="l"/>
            <a:endParaRPr lang="pt-BR" sz="2215" dirty="0">
              <a:latin typeface="Arial" pitchFamily="34" charset="0"/>
              <a:cs typeface="Arial" pitchFamily="34" charset="0"/>
            </a:endParaRPr>
          </a:p>
          <a:p>
            <a:pPr algn="l"/>
            <a:r>
              <a:rPr lang="pt-BR" sz="2215" dirty="0">
                <a:latin typeface="Arial" pitchFamily="34" charset="0"/>
                <a:cs typeface="Arial" pitchFamily="34" charset="0"/>
              </a:rPr>
              <a:t>• </a:t>
            </a:r>
            <a:r>
              <a:rPr lang="pt-BR" sz="2215" b="1" dirty="0">
                <a:latin typeface="Arial" pitchFamily="34" charset="0"/>
                <a:cs typeface="Arial" pitchFamily="34" charset="0"/>
              </a:rPr>
              <a:t>Qualidade como Arma Competitiva</a:t>
            </a:r>
          </a:p>
          <a:p>
            <a:pPr algn="l"/>
            <a:r>
              <a:rPr lang="pt-BR" sz="2215" dirty="0">
                <a:latin typeface="Arial" pitchFamily="34" charset="0"/>
                <a:cs typeface="Arial" pitchFamily="34" charset="0"/>
              </a:rPr>
              <a:t>– Equiparação com padrões internacionais, garantia de conformidade do produto, garantia da satisfação do cliente</a:t>
            </a:r>
          </a:p>
          <a:p>
            <a:pPr algn="l"/>
            <a:endParaRPr lang="pt-BR" sz="2215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550630" y="3402762"/>
            <a:ext cx="78763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hlinkClick r:id="rId2"/>
              </a:rPr>
              <a:t>https://www.youtube.com/watch?v=JC-5T-i-ewc</a:t>
            </a:r>
            <a:r>
              <a:rPr lang="pt-BR" sz="2000" dirty="0"/>
              <a:t>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45701" y="1532359"/>
            <a:ext cx="8259994" cy="17654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3168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xto&#10;&#10;O conteúdo gerado por IA pode estar incorreto.">
            <a:extLst>
              <a:ext uri="{FF2B5EF4-FFF2-40B4-BE49-F238E27FC236}">
                <a16:creationId xmlns:a16="http://schemas.microsoft.com/office/drawing/2014/main" id="{A7C5102B-9376-E80F-2851-822376C962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25" r="5187" b="-1"/>
          <a:stretch/>
        </p:blipFill>
        <p:spPr>
          <a:xfrm>
            <a:off x="457200" y="1600200"/>
            <a:ext cx="4038600" cy="4525963"/>
          </a:xfrm>
          <a:prstGeom prst="rect">
            <a:avLst/>
          </a:prstGeom>
          <a:noFill/>
        </p:spPr>
      </p:pic>
      <p:sp>
        <p:nvSpPr>
          <p:cNvPr id="6" name="Rectangle 5"/>
          <p:cNvSpPr/>
          <p:nvPr/>
        </p:nvSpPr>
        <p:spPr>
          <a:xfrm>
            <a:off x="4648200" y="1600200"/>
            <a:ext cx="4038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 defTabSz="457200">
              <a:spcBef>
                <a:spcPct val="20000"/>
              </a:spcBef>
              <a:buFont typeface="Arial"/>
              <a:buChar char="•"/>
            </a:pPr>
            <a:r>
              <a:rPr lang="en-US" sz="2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Como </a:t>
            </a:r>
            <a:r>
              <a:rPr lang="en-US" sz="28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alcançar</a:t>
            </a:r>
            <a:r>
              <a:rPr lang="en-US" sz="2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</a:p>
          <a:p>
            <a:pPr defTabSz="457200">
              <a:spcBef>
                <a:spcPct val="20000"/>
              </a:spcBef>
            </a:pPr>
            <a:r>
              <a:rPr lang="en-US" sz="2800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resultados</a:t>
            </a:r>
            <a:r>
              <a:rPr lang="en-US" sz="2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com o </a:t>
            </a:r>
          </a:p>
          <a:p>
            <a:pPr defTabSz="457200">
              <a:spcBef>
                <a:spcPct val="20000"/>
              </a:spcBef>
            </a:pPr>
            <a:r>
              <a:rPr lang="en-US" sz="2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Six Sigma?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873C1C7F-AF5D-9A87-7241-65B4CC23FD1E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39392397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1FF88095-B72D-49BC-26A6-213A405FB0A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335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12803" y="1894902"/>
            <a:ext cx="7561943" cy="3778022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8644" tIns="34322" rIns="68644" bIns="34322" numCol="1" rtlCol="0" anchor="t" anchorCtr="0" compatLnSpc="1">
            <a:prstTxWarp prst="textNoShape">
              <a:avLst/>
            </a:prstTxWarp>
            <a:spAutoFit/>
          </a:bodyPr>
          <a:lstStyle/>
          <a:p>
            <a:pPr algn="just"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800" dirty="0"/>
              <a:t>Começando a </a:t>
            </a:r>
            <a:r>
              <a:rPr lang="pt-BR" sz="2800" b="1" dirty="0">
                <a:solidFill>
                  <a:srgbClr val="0000FF"/>
                </a:solidFill>
              </a:rPr>
              <a:t>jornada de mudança cultural</a:t>
            </a:r>
            <a:r>
              <a:rPr lang="pt-BR" sz="2800" dirty="0"/>
              <a:t> com a conscientização de toda a organização.</a:t>
            </a:r>
          </a:p>
          <a:p>
            <a:pPr algn="just"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800" dirty="0"/>
              <a:t>Obtendo </a:t>
            </a:r>
            <a:r>
              <a:rPr lang="pt-BR" sz="2800" b="1" dirty="0">
                <a:solidFill>
                  <a:srgbClr val="0000FF"/>
                </a:solidFill>
              </a:rPr>
              <a:t>patrocínio</a:t>
            </a:r>
            <a:r>
              <a:rPr lang="pt-BR" sz="2800" dirty="0"/>
              <a:t> da alta direção.</a:t>
            </a:r>
          </a:p>
          <a:p>
            <a:pPr algn="just"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800" dirty="0"/>
              <a:t>Gerando </a:t>
            </a:r>
            <a:r>
              <a:rPr lang="pt-BR" sz="2800" b="1" dirty="0">
                <a:solidFill>
                  <a:srgbClr val="0000FF"/>
                </a:solidFill>
              </a:rPr>
              <a:t>compromisso de longo prazo</a:t>
            </a:r>
            <a:r>
              <a:rPr lang="pt-BR" sz="2800" dirty="0"/>
              <a:t>.</a:t>
            </a:r>
          </a:p>
          <a:p>
            <a:pPr algn="just"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800" dirty="0"/>
              <a:t>Incorporando o conceito da </a:t>
            </a:r>
            <a:r>
              <a:rPr lang="pt-BR" sz="2800" b="1" dirty="0">
                <a:solidFill>
                  <a:srgbClr val="0000FF"/>
                </a:solidFill>
              </a:rPr>
              <a:t>QUALIDADE</a:t>
            </a:r>
            <a:r>
              <a:rPr lang="pt-BR" sz="2800" dirty="0"/>
              <a:t> como fator decisivo para a </a:t>
            </a:r>
            <a:r>
              <a:rPr lang="pt-BR" sz="2800" b="1" dirty="0">
                <a:solidFill>
                  <a:srgbClr val="0000FF"/>
                </a:solidFill>
              </a:rPr>
              <a:t>lucratividade e sustentabilidade do negócio</a:t>
            </a:r>
            <a:r>
              <a:rPr lang="pt-BR" sz="2800" dirty="0"/>
              <a:t>.</a:t>
            </a:r>
          </a:p>
        </p:txBody>
      </p:sp>
      <p:sp>
        <p:nvSpPr>
          <p:cNvPr id="5" name="Título 1"/>
          <p:cNvSpPr txBox="1">
            <a:spLocks/>
          </p:cNvSpPr>
          <p:nvPr/>
        </p:nvSpPr>
        <p:spPr bwMode="auto">
          <a:xfrm>
            <a:off x="637082" y="212710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Como alcançar resultados com o Six Sigma? </a:t>
            </a:r>
          </a:p>
        </p:txBody>
      </p:sp>
    </p:spTree>
    <p:extLst>
      <p:ext uri="{BB962C8B-B14F-4D97-AF65-F5344CB8AC3E}">
        <p14:creationId xmlns:p14="http://schemas.microsoft.com/office/powerpoint/2010/main" val="3217495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35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35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35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35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xto&#10;&#10;O conteúdo gerado por IA pode estar incorreto.">
            <a:extLst>
              <a:ext uri="{FF2B5EF4-FFF2-40B4-BE49-F238E27FC236}">
                <a16:creationId xmlns:a16="http://schemas.microsoft.com/office/drawing/2014/main" id="{FFA59B0D-F276-32D4-6F94-EB9D57CE059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335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49943" y="2126607"/>
            <a:ext cx="8396605" cy="357796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8644" tIns="34322" rIns="68644" bIns="34322" numCol="1" rtlCol="0" anchor="t" anchorCtr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400" dirty="0"/>
              <a:t>Ouvindo as necessidades dos </a:t>
            </a:r>
            <a:r>
              <a:rPr lang="pt-BR" sz="2400" b="1" dirty="0">
                <a:solidFill>
                  <a:srgbClr val="0000FF"/>
                </a:solidFill>
              </a:rPr>
              <a:t>clientes </a:t>
            </a:r>
            <a:r>
              <a:rPr lang="pt-BR" sz="2400" dirty="0"/>
              <a:t>(</a:t>
            </a:r>
            <a:r>
              <a:rPr lang="pt-BR" sz="2400" i="1" dirty="0"/>
              <a:t>Voice </a:t>
            </a:r>
            <a:r>
              <a:rPr lang="pt-BR" sz="2400" i="1" dirty="0" err="1"/>
              <a:t>Of</a:t>
            </a:r>
            <a:r>
              <a:rPr lang="pt-BR" sz="2400" i="1" dirty="0"/>
              <a:t> </a:t>
            </a:r>
            <a:r>
              <a:rPr lang="pt-BR" sz="2400" i="1" dirty="0" err="1"/>
              <a:t>Costumer</a:t>
            </a:r>
            <a:r>
              <a:rPr lang="pt-BR" sz="2400" i="1" dirty="0"/>
              <a:t> - VOC</a:t>
            </a:r>
            <a:r>
              <a:rPr lang="pt-BR" sz="2400" dirty="0"/>
              <a:t>)</a:t>
            </a:r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400" dirty="0"/>
              <a:t>Traduzindo as </a:t>
            </a:r>
            <a:r>
              <a:rPr lang="pt-BR" sz="2400" b="1" dirty="0">
                <a:solidFill>
                  <a:srgbClr val="0000FF"/>
                </a:solidFill>
              </a:rPr>
              <a:t>necessidades</a:t>
            </a:r>
            <a:r>
              <a:rPr lang="pt-BR" sz="2400" dirty="0">
                <a:solidFill>
                  <a:srgbClr val="0000FF"/>
                </a:solidFill>
              </a:rPr>
              <a:t> </a:t>
            </a:r>
            <a:r>
              <a:rPr lang="pt-BR" sz="2400" dirty="0"/>
              <a:t>dos clientes em </a:t>
            </a:r>
            <a:r>
              <a:rPr lang="pt-BR" sz="2400" b="1" dirty="0">
                <a:solidFill>
                  <a:srgbClr val="0000FF"/>
                </a:solidFill>
              </a:rPr>
              <a:t>especificações</a:t>
            </a:r>
            <a:r>
              <a:rPr lang="pt-BR" sz="2400" dirty="0">
                <a:solidFill>
                  <a:srgbClr val="0000FF"/>
                </a:solidFill>
              </a:rPr>
              <a:t> </a:t>
            </a:r>
            <a:r>
              <a:rPr lang="pt-BR" sz="2400" dirty="0"/>
              <a:t>dos produtos</a:t>
            </a:r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400" dirty="0"/>
              <a:t>Considerando o não atendimento dos requisitos como </a:t>
            </a:r>
            <a:r>
              <a:rPr lang="pt-BR" sz="2400" b="1" dirty="0">
                <a:solidFill>
                  <a:srgbClr val="0000FF"/>
                </a:solidFill>
              </a:rPr>
              <a:t>defeitos</a:t>
            </a:r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400" b="1" dirty="0">
                <a:solidFill>
                  <a:srgbClr val="0000FF"/>
                </a:solidFill>
              </a:rPr>
              <a:t>Identificando e priorizando</a:t>
            </a:r>
            <a:r>
              <a:rPr lang="pt-BR" sz="2400" dirty="0"/>
              <a:t> os focos de defeitos</a:t>
            </a:r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400" dirty="0"/>
              <a:t>Implementando </a:t>
            </a:r>
            <a:r>
              <a:rPr lang="pt-BR" sz="2400" b="1" dirty="0">
                <a:solidFill>
                  <a:srgbClr val="0000FF"/>
                </a:solidFill>
              </a:rPr>
              <a:t>projetos</a:t>
            </a:r>
            <a:r>
              <a:rPr lang="pt-BR" sz="2400" dirty="0"/>
              <a:t> para reduzir ou eliminar os defeitos</a:t>
            </a: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A03F036F-56F4-86F7-276C-D9A36C827FDE}"/>
              </a:ext>
            </a:extLst>
          </p:cNvPr>
          <p:cNvSpPr txBox="1">
            <a:spLocks/>
          </p:cNvSpPr>
          <p:nvPr/>
        </p:nvSpPr>
        <p:spPr bwMode="auto">
          <a:xfrm>
            <a:off x="637082" y="212710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Como alcançar resultados com o Six Sigma? </a:t>
            </a:r>
          </a:p>
        </p:txBody>
      </p:sp>
    </p:spTree>
    <p:extLst>
      <p:ext uri="{BB962C8B-B14F-4D97-AF65-F5344CB8AC3E}">
        <p14:creationId xmlns:p14="http://schemas.microsoft.com/office/powerpoint/2010/main" val="2800462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5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5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5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5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35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61312633-EED6-8FF3-EC79-9E65CF3EE2E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pic>
        <p:nvPicPr>
          <p:cNvPr id="2003979" name="Picture 11"/>
          <p:cNvPicPr>
            <a:picLocks noChangeAspect="1" noChangeArrowheads="1"/>
          </p:cNvPicPr>
          <p:nvPr/>
        </p:nvPicPr>
        <p:blipFill>
          <a:blip r:embed="rId3" cstate="email">
            <a:lum bright="-2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1095" y="1658095"/>
            <a:ext cx="3388081" cy="33880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003980" name="Text Box 12"/>
          <p:cNvSpPr txBox="1">
            <a:spLocks noChangeArrowheads="1"/>
          </p:cNvSpPr>
          <p:nvPr/>
        </p:nvSpPr>
        <p:spPr bwMode="auto">
          <a:xfrm>
            <a:off x="5611187" y="1964369"/>
            <a:ext cx="1853137" cy="461921"/>
          </a:xfrm>
          <a:prstGeom prst="rect">
            <a:avLst/>
          </a:prstGeom>
          <a:solidFill>
            <a:srgbClr val="FF66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pt-BR" sz="1201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Definir com precisão o escopo do projeto</a:t>
            </a:r>
          </a:p>
        </p:txBody>
      </p:sp>
      <p:sp>
        <p:nvSpPr>
          <p:cNvPr id="2003981" name="Text Box 13"/>
          <p:cNvSpPr txBox="1">
            <a:spLocks noChangeArrowheads="1"/>
          </p:cNvSpPr>
          <p:nvPr/>
        </p:nvSpPr>
        <p:spPr bwMode="auto">
          <a:xfrm>
            <a:off x="5974663" y="3392058"/>
            <a:ext cx="1853136" cy="461921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pt-BR" sz="1201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Determinar a localização ou foco do problema</a:t>
            </a:r>
          </a:p>
        </p:txBody>
      </p:sp>
      <p:sp>
        <p:nvSpPr>
          <p:cNvPr id="2003982" name="Text Box 14"/>
          <p:cNvSpPr txBox="1">
            <a:spLocks noChangeArrowheads="1"/>
          </p:cNvSpPr>
          <p:nvPr/>
        </p:nvSpPr>
        <p:spPr bwMode="auto">
          <a:xfrm>
            <a:off x="3666288" y="4851924"/>
            <a:ext cx="1853137" cy="461921"/>
          </a:xfrm>
          <a:prstGeom prst="rect">
            <a:avLst/>
          </a:prstGeom>
          <a:solidFill>
            <a:srgbClr val="9900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pt-BR" sz="1201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Determinar as causas de cada problema prioritário</a:t>
            </a:r>
          </a:p>
        </p:txBody>
      </p:sp>
      <p:sp>
        <p:nvSpPr>
          <p:cNvPr id="2003983" name="Text Box 15"/>
          <p:cNvSpPr txBox="1">
            <a:spLocks noChangeArrowheads="1"/>
          </p:cNvSpPr>
          <p:nvPr/>
        </p:nvSpPr>
        <p:spPr bwMode="auto">
          <a:xfrm>
            <a:off x="1272107" y="3315786"/>
            <a:ext cx="1853136" cy="831510"/>
          </a:xfrm>
          <a:prstGeom prst="rect">
            <a:avLst/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pt-BR" sz="1201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Propor, avaliar e implementar soluções para cada problema prioritário</a:t>
            </a:r>
          </a:p>
        </p:txBody>
      </p:sp>
      <p:sp>
        <p:nvSpPr>
          <p:cNvPr id="2003984" name="Text Box 16"/>
          <p:cNvSpPr txBox="1">
            <a:spLocks noChangeArrowheads="1"/>
          </p:cNvSpPr>
          <p:nvPr/>
        </p:nvSpPr>
        <p:spPr bwMode="auto">
          <a:xfrm>
            <a:off x="1487811" y="1748664"/>
            <a:ext cx="1853137" cy="646716"/>
          </a:xfrm>
          <a:prstGeom prst="rect">
            <a:avLst/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pt-BR" sz="1201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Garantir que o alcance da meta seja mantido a longo prazo</a:t>
            </a:r>
          </a:p>
        </p:txBody>
      </p:sp>
      <p:sp>
        <p:nvSpPr>
          <p:cNvPr id="9" name="Título 1"/>
          <p:cNvSpPr txBox="1">
            <a:spLocks/>
          </p:cNvSpPr>
          <p:nvPr/>
        </p:nvSpPr>
        <p:spPr bwMode="auto">
          <a:xfrm>
            <a:off x="936626" y="183621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Metodologia DMAIC</a:t>
            </a:r>
          </a:p>
        </p:txBody>
      </p:sp>
    </p:spTree>
    <p:extLst>
      <p:ext uri="{BB962C8B-B14F-4D97-AF65-F5344CB8AC3E}">
        <p14:creationId xmlns:p14="http://schemas.microsoft.com/office/powerpoint/2010/main" val="2057986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3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03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3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03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3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03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39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039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3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03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03980" grpId="0" animBg="1"/>
      <p:bldP spid="2003981" grpId="0" animBg="1"/>
      <p:bldP spid="2003982" grpId="0" animBg="1"/>
      <p:bldP spid="2003983" grpId="0" animBg="1"/>
      <p:bldP spid="200398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Placa vermelha com letras brancas&#10;&#10;O conteúdo gerado por IA pode estar incorreto.">
            <a:extLst>
              <a:ext uri="{FF2B5EF4-FFF2-40B4-BE49-F238E27FC236}">
                <a16:creationId xmlns:a16="http://schemas.microsoft.com/office/drawing/2014/main" id="{9173F061-0D9E-60B6-471C-E19CD7BF2D0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41" y="0"/>
            <a:ext cx="6991918" cy="6858000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BAC62B99-B4E6-00BC-1719-79E5E5679EE9}"/>
              </a:ext>
            </a:extLst>
          </p:cNvPr>
          <p:cNvGrpSpPr/>
          <p:nvPr/>
        </p:nvGrpSpPr>
        <p:grpSpPr>
          <a:xfrm>
            <a:off x="3436285" y="1429282"/>
            <a:ext cx="1621941" cy="576848"/>
            <a:chOff x="3436284" y="574413"/>
            <a:chExt cx="1621941" cy="576848"/>
          </a:xfrm>
        </p:grpSpPr>
        <p:sp>
          <p:nvSpPr>
            <p:cNvPr id="41" name="Rectangle 3"/>
            <p:cNvSpPr>
              <a:spLocks noChangeArrowheads="1"/>
            </p:cNvSpPr>
            <p:nvPr/>
          </p:nvSpPr>
          <p:spPr bwMode="auto">
            <a:xfrm>
              <a:off x="3436284" y="574413"/>
              <a:ext cx="1621941" cy="541044"/>
            </a:xfrm>
            <a:prstGeom prst="rect">
              <a:avLst/>
            </a:prstGeom>
            <a:solidFill>
              <a:srgbClr val="FF66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86440">
                <a:defRPr/>
              </a:pPr>
              <a:endParaRPr lang="en-US" sz="1051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42" name="Text Box 4"/>
            <p:cNvSpPr txBox="1">
              <a:spLocks noChangeArrowheads="1"/>
            </p:cNvSpPr>
            <p:nvPr/>
          </p:nvSpPr>
          <p:spPr bwMode="auto">
            <a:xfrm>
              <a:off x="3473451" y="628041"/>
              <a:ext cx="1568313" cy="523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4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DEFINE: definir o escopo do projeto.</a:t>
              </a:r>
            </a:p>
          </p:txBody>
        </p:sp>
      </p:grpSp>
      <p:sp>
        <p:nvSpPr>
          <p:cNvPr id="47" name="AutoShape 10"/>
          <p:cNvSpPr>
            <a:spLocks noChangeArrowheads="1"/>
          </p:cNvSpPr>
          <p:nvPr/>
        </p:nvSpPr>
        <p:spPr bwMode="auto">
          <a:xfrm>
            <a:off x="4085776" y="2023954"/>
            <a:ext cx="215703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66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sp>
        <p:nvSpPr>
          <p:cNvPr id="48" name="AutoShape 11"/>
          <p:cNvSpPr>
            <a:spLocks noChangeArrowheads="1"/>
          </p:cNvSpPr>
          <p:nvPr/>
        </p:nvSpPr>
        <p:spPr bwMode="auto">
          <a:xfrm>
            <a:off x="4085776" y="2949926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66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sp>
        <p:nvSpPr>
          <p:cNvPr id="49" name="AutoShape 12"/>
          <p:cNvSpPr>
            <a:spLocks noChangeArrowheads="1"/>
          </p:cNvSpPr>
          <p:nvPr/>
        </p:nvSpPr>
        <p:spPr bwMode="auto">
          <a:xfrm>
            <a:off x="4085776" y="3862790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66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sp>
        <p:nvSpPr>
          <p:cNvPr id="50" name="AutoShape 13"/>
          <p:cNvSpPr>
            <a:spLocks noChangeArrowheads="1"/>
          </p:cNvSpPr>
          <p:nvPr/>
        </p:nvSpPr>
        <p:spPr bwMode="auto">
          <a:xfrm>
            <a:off x="4085776" y="4755393"/>
            <a:ext cx="215703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66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6A0F5DA8-994D-C800-7ABA-235F0A1BD9E3}"/>
              </a:ext>
            </a:extLst>
          </p:cNvPr>
          <p:cNvGrpSpPr/>
          <p:nvPr/>
        </p:nvGrpSpPr>
        <p:grpSpPr>
          <a:xfrm>
            <a:off x="3436284" y="2364788"/>
            <a:ext cx="1625516" cy="541044"/>
            <a:chOff x="3436284" y="1509919"/>
            <a:chExt cx="1625516" cy="541044"/>
          </a:xfrm>
        </p:grpSpPr>
        <p:sp>
          <p:nvSpPr>
            <p:cNvPr id="43" name="Rectangle 5"/>
            <p:cNvSpPr>
              <a:spLocks noChangeArrowheads="1"/>
            </p:cNvSpPr>
            <p:nvPr/>
          </p:nvSpPr>
          <p:spPr bwMode="auto">
            <a:xfrm>
              <a:off x="3439859" y="1509919"/>
              <a:ext cx="1621941" cy="541044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86440">
                <a:defRPr/>
              </a:pPr>
              <a:endParaRPr lang="en-US" sz="16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1" name="Text Box 15"/>
            <p:cNvSpPr txBox="1">
              <a:spLocks noChangeArrowheads="1"/>
            </p:cNvSpPr>
            <p:nvPr/>
          </p:nvSpPr>
          <p:spPr bwMode="auto">
            <a:xfrm>
              <a:off x="3436284" y="1590956"/>
              <a:ext cx="1568313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b="1" kern="0" dirty="0">
                  <a:solidFill>
                    <a:sysClr val="windowText" lastClr="000000"/>
                  </a:solidFill>
                </a:rPr>
                <a:t>Validar a importância do projeto.</a:t>
              </a: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1C08B51D-A332-772F-FB99-BA2A421DD591}"/>
              </a:ext>
            </a:extLst>
          </p:cNvPr>
          <p:cNvGrpSpPr/>
          <p:nvPr/>
        </p:nvGrpSpPr>
        <p:grpSpPr>
          <a:xfrm>
            <a:off x="3436285" y="3283610"/>
            <a:ext cx="1623133" cy="541044"/>
            <a:chOff x="3436284" y="2428741"/>
            <a:chExt cx="1623133" cy="541044"/>
          </a:xfrm>
        </p:grpSpPr>
        <p:sp>
          <p:nvSpPr>
            <p:cNvPr id="44" name="Rectangle 6"/>
            <p:cNvSpPr>
              <a:spLocks noChangeArrowheads="1"/>
            </p:cNvSpPr>
            <p:nvPr/>
          </p:nvSpPr>
          <p:spPr bwMode="auto">
            <a:xfrm>
              <a:off x="3436284" y="2428741"/>
              <a:ext cx="1621941" cy="541044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86440">
                <a:defRPr/>
              </a:pPr>
              <a:endParaRPr lang="en-US" sz="16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2" name="Text Box 16"/>
            <p:cNvSpPr txBox="1">
              <a:spLocks noChangeArrowheads="1"/>
            </p:cNvSpPr>
            <p:nvPr/>
          </p:nvSpPr>
          <p:spPr bwMode="auto">
            <a:xfrm>
              <a:off x="3491104" y="2509778"/>
              <a:ext cx="1568313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b="1" kern="0">
                  <a:solidFill>
                    <a:sysClr val="windowText" lastClr="000000"/>
                  </a:solidFill>
                </a:rPr>
                <a:t>Constituir a equipe responsável do projeto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DA744C82-AEA1-085F-FF30-FD48A2B30813}"/>
              </a:ext>
            </a:extLst>
          </p:cNvPr>
          <p:cNvGrpSpPr/>
          <p:nvPr/>
        </p:nvGrpSpPr>
        <p:grpSpPr>
          <a:xfrm>
            <a:off x="3436285" y="4185748"/>
            <a:ext cx="1621941" cy="541044"/>
            <a:chOff x="3436284" y="3330879"/>
            <a:chExt cx="1621941" cy="541044"/>
          </a:xfrm>
        </p:grpSpPr>
        <p:sp>
          <p:nvSpPr>
            <p:cNvPr id="45" name="Rectangle 7"/>
            <p:cNvSpPr>
              <a:spLocks noChangeArrowheads="1"/>
            </p:cNvSpPr>
            <p:nvPr/>
          </p:nvSpPr>
          <p:spPr bwMode="auto">
            <a:xfrm>
              <a:off x="3436284" y="3330879"/>
              <a:ext cx="1621941" cy="541044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86440">
                <a:defRPr/>
              </a:pPr>
              <a:endParaRPr lang="en-US" sz="16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3" name="Text Box 17"/>
            <p:cNvSpPr txBox="1">
              <a:spLocks noChangeArrowheads="1"/>
            </p:cNvSpPr>
            <p:nvPr/>
          </p:nvSpPr>
          <p:spPr bwMode="auto">
            <a:xfrm>
              <a:off x="3436284" y="3428600"/>
              <a:ext cx="1568313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b="1" kern="0">
                  <a:solidFill>
                    <a:sysClr val="windowText" lastClr="000000"/>
                  </a:solidFill>
                </a:rPr>
                <a:t>Elaborar o                    </a:t>
              </a:r>
              <a:r>
                <a:rPr lang="pt-BR" sz="1100" b="1" i="1" kern="0">
                  <a:solidFill>
                    <a:sysClr val="windowText" lastClr="000000"/>
                  </a:solidFill>
                </a:rPr>
                <a:t>Project Charter</a:t>
              </a:r>
            </a:p>
          </p:txBody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0D8440B5-2A6D-9FF6-0060-F735CC34313B}"/>
              </a:ext>
            </a:extLst>
          </p:cNvPr>
          <p:cNvGrpSpPr/>
          <p:nvPr/>
        </p:nvGrpSpPr>
        <p:grpSpPr>
          <a:xfrm>
            <a:off x="3382656" y="5085503"/>
            <a:ext cx="1730388" cy="619231"/>
            <a:chOff x="3382656" y="4230633"/>
            <a:chExt cx="1730388" cy="619231"/>
          </a:xfrm>
        </p:grpSpPr>
        <p:sp>
          <p:nvSpPr>
            <p:cNvPr id="46" name="Rectangle 8"/>
            <p:cNvSpPr>
              <a:spLocks noChangeArrowheads="1"/>
            </p:cNvSpPr>
            <p:nvPr/>
          </p:nvSpPr>
          <p:spPr bwMode="auto">
            <a:xfrm>
              <a:off x="3436284" y="4230633"/>
              <a:ext cx="1621941" cy="541044"/>
            </a:xfrm>
            <a:prstGeom prst="rect">
              <a:avLst/>
            </a:prstGeom>
            <a:solidFill>
              <a:srgbClr val="FFFF99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86440">
                <a:defRPr/>
              </a:pPr>
              <a:endParaRPr lang="en-US" sz="1600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4" name="Text Box 18"/>
            <p:cNvSpPr txBox="1">
              <a:spLocks noChangeArrowheads="1"/>
            </p:cNvSpPr>
            <p:nvPr/>
          </p:nvSpPr>
          <p:spPr bwMode="auto">
            <a:xfrm>
              <a:off x="3382656" y="4249700"/>
              <a:ext cx="1730388" cy="6001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b="1" kern="0">
                  <a:solidFill>
                    <a:sysClr val="windowText" lastClr="000000"/>
                  </a:solidFill>
                </a:rPr>
                <a:t>Voz do Cliente: identificar as principais necessidades dos clientes</a:t>
              </a:r>
            </a:p>
          </p:txBody>
        </p:sp>
      </p:grpSp>
      <p:grpSp>
        <p:nvGrpSpPr>
          <p:cNvPr id="55" name="Group 21"/>
          <p:cNvGrpSpPr>
            <a:grpSpLocks/>
          </p:cNvGrpSpPr>
          <p:nvPr/>
        </p:nvGrpSpPr>
        <p:grpSpPr bwMode="auto">
          <a:xfrm>
            <a:off x="5382375" y="4959179"/>
            <a:ext cx="747214" cy="686435"/>
            <a:chOff x="3766" y="3294"/>
            <a:chExt cx="627" cy="576"/>
          </a:xfrm>
        </p:grpSpPr>
        <p:sp>
          <p:nvSpPr>
            <p:cNvPr id="56" name="Oval 19"/>
            <p:cNvSpPr>
              <a:spLocks noChangeArrowheads="1"/>
            </p:cNvSpPr>
            <p:nvPr/>
          </p:nvSpPr>
          <p:spPr bwMode="auto">
            <a:xfrm>
              <a:off x="3787" y="3294"/>
              <a:ext cx="576" cy="57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86440">
                <a:defRPr/>
              </a:pPr>
              <a:endParaRPr lang="pt-BR" sz="1351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57" name="Text Box 20"/>
            <p:cNvSpPr txBox="1">
              <a:spLocks noChangeArrowheads="1"/>
            </p:cNvSpPr>
            <p:nvPr/>
          </p:nvSpPr>
          <p:spPr bwMode="auto">
            <a:xfrm>
              <a:off x="3766" y="3475"/>
              <a:ext cx="627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686440">
                <a:defRPr/>
              </a:pPr>
              <a:r>
                <a:rPr lang="pt-BR" sz="1201" b="1" kern="0" dirty="0" err="1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Measure</a:t>
              </a:r>
              <a:endParaRPr lang="pt-BR" sz="1201" b="1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sp>
        <p:nvSpPr>
          <p:cNvPr id="58" name="AutoShape 22"/>
          <p:cNvSpPr>
            <a:spLocks noChangeArrowheads="1"/>
          </p:cNvSpPr>
          <p:nvPr/>
        </p:nvSpPr>
        <p:spPr bwMode="auto">
          <a:xfrm rot="16200000">
            <a:off x="5135688" y="5227317"/>
            <a:ext cx="215702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66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sp>
        <p:nvSpPr>
          <p:cNvPr id="59" name="Rectangle 24"/>
          <p:cNvSpPr>
            <a:spLocks noChangeArrowheads="1"/>
          </p:cNvSpPr>
          <p:nvPr/>
        </p:nvSpPr>
        <p:spPr bwMode="auto">
          <a:xfrm>
            <a:off x="5220300" y="2456552"/>
            <a:ext cx="2432316" cy="508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defTabSz="686440" eaLnBrk="0" hangingPunct="0">
              <a:defRPr/>
            </a:pPr>
            <a:r>
              <a:rPr lang="en-US" sz="2703" b="1" kern="0" dirty="0">
                <a:solidFill>
                  <a:srgbClr val="0000FF"/>
                </a:solidFill>
              </a:rPr>
              <a:t>DEFINE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B5CD3E15-F5E8-7A78-F537-01C0B12AC3AB}"/>
              </a:ext>
            </a:extLst>
          </p:cNvPr>
          <p:cNvSpPr txBox="1">
            <a:spLocks/>
          </p:cNvSpPr>
          <p:nvPr/>
        </p:nvSpPr>
        <p:spPr bwMode="auto">
          <a:xfrm>
            <a:off x="936626" y="183621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Metodologia DMAIC</a:t>
            </a:r>
          </a:p>
        </p:txBody>
      </p:sp>
    </p:spTree>
    <p:extLst>
      <p:ext uri="{BB962C8B-B14F-4D97-AF65-F5344CB8AC3E}">
        <p14:creationId xmlns:p14="http://schemas.microsoft.com/office/powerpoint/2010/main" val="2102520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  <p:bldP spid="50" grpId="0" animBg="1"/>
      <p:bldP spid="58" grpId="0" animBg="1"/>
      <p:bldP spid="5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Placa vermelha com letras brancas&#10;&#10;O conteúdo gerado por IA pode estar incorreto.">
            <a:extLst>
              <a:ext uri="{FF2B5EF4-FFF2-40B4-BE49-F238E27FC236}">
                <a16:creationId xmlns:a16="http://schemas.microsoft.com/office/drawing/2014/main" id="{09E403A7-D0B8-0807-8C82-2C063BFF8350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41" y="0"/>
            <a:ext cx="6991918" cy="6858000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58420C8E-4C02-8A32-E16B-3826395B5410}"/>
              </a:ext>
            </a:extLst>
          </p:cNvPr>
          <p:cNvGrpSpPr/>
          <p:nvPr/>
        </p:nvGrpSpPr>
        <p:grpSpPr>
          <a:xfrm>
            <a:off x="3436285" y="1571098"/>
            <a:ext cx="1621941" cy="600164"/>
            <a:chOff x="3436284" y="716229"/>
            <a:chExt cx="1621941" cy="600164"/>
          </a:xfrm>
        </p:grpSpPr>
        <p:sp>
          <p:nvSpPr>
            <p:cNvPr id="59" name="Rectangle 3"/>
            <p:cNvSpPr>
              <a:spLocks noChangeArrowheads="1"/>
            </p:cNvSpPr>
            <p:nvPr/>
          </p:nvSpPr>
          <p:spPr bwMode="auto">
            <a:xfrm>
              <a:off x="3436284" y="716229"/>
              <a:ext cx="1621941" cy="541044"/>
            </a:xfrm>
            <a:prstGeom prst="rect">
              <a:avLst/>
            </a:prstGeom>
            <a:solidFill>
              <a:srgbClr val="FF00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86440">
                <a:defRPr/>
              </a:pPr>
              <a:endParaRPr lang="en-US" sz="1051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0" name="Text Box 4"/>
            <p:cNvSpPr txBox="1">
              <a:spLocks noChangeArrowheads="1"/>
            </p:cNvSpPr>
            <p:nvPr/>
          </p:nvSpPr>
          <p:spPr bwMode="auto">
            <a:xfrm>
              <a:off x="3436284" y="716229"/>
              <a:ext cx="1568313" cy="6001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MEASURE: determinar a localização ou foco do problema.</a:t>
              </a:r>
            </a:p>
          </p:txBody>
        </p:sp>
      </p:grpSp>
      <p:sp>
        <p:nvSpPr>
          <p:cNvPr id="61" name="AutoShape 6"/>
          <p:cNvSpPr>
            <a:spLocks noChangeArrowheads="1"/>
          </p:cNvSpPr>
          <p:nvPr/>
        </p:nvSpPr>
        <p:spPr bwMode="auto">
          <a:xfrm>
            <a:off x="4104844" y="2165770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grpSp>
        <p:nvGrpSpPr>
          <p:cNvPr id="62" name="Group 15"/>
          <p:cNvGrpSpPr>
            <a:grpSpLocks/>
          </p:cNvGrpSpPr>
          <p:nvPr/>
        </p:nvGrpSpPr>
        <p:grpSpPr bwMode="auto">
          <a:xfrm>
            <a:off x="3436285" y="3968853"/>
            <a:ext cx="1621941" cy="541044"/>
            <a:chOff x="1930" y="2568"/>
            <a:chExt cx="1361" cy="454"/>
          </a:xfrm>
        </p:grpSpPr>
        <p:sp>
          <p:nvSpPr>
            <p:cNvPr id="63" name="Rectangle 5"/>
            <p:cNvSpPr>
              <a:spLocks noChangeArrowheads="1"/>
            </p:cNvSpPr>
            <p:nvPr/>
          </p:nvSpPr>
          <p:spPr bwMode="auto">
            <a:xfrm>
              <a:off x="1930" y="2568"/>
              <a:ext cx="1361" cy="454"/>
            </a:xfrm>
            <a:prstGeom prst="rect">
              <a:avLst/>
            </a:prstGeom>
            <a:solidFill>
              <a:srgbClr val="FFCC66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86440">
                <a:defRPr/>
              </a:pPr>
              <a:endParaRPr lang="en-US" sz="1100" b="1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4" name="Text Box 7"/>
            <p:cNvSpPr txBox="1">
              <a:spLocks noChangeArrowheads="1"/>
            </p:cNvSpPr>
            <p:nvPr/>
          </p:nvSpPr>
          <p:spPr bwMode="auto">
            <a:xfrm>
              <a:off x="1972" y="2694"/>
              <a:ext cx="1316" cy="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b="1" kern="0" dirty="0">
                  <a:solidFill>
                    <a:sysClr val="windowText" lastClr="000000"/>
                  </a:solidFill>
                </a:rPr>
                <a:t>Usar dados existentes.</a:t>
              </a:r>
            </a:p>
          </p:txBody>
        </p:sp>
      </p:grpSp>
      <p:grpSp>
        <p:nvGrpSpPr>
          <p:cNvPr id="6" name="Agrupar 5">
            <a:extLst>
              <a:ext uri="{FF2B5EF4-FFF2-40B4-BE49-F238E27FC236}">
                <a16:creationId xmlns:a16="http://schemas.microsoft.com/office/drawing/2014/main" id="{02BB86B0-A3C8-1872-DEBA-5F11C15F3F29}"/>
              </a:ext>
            </a:extLst>
          </p:cNvPr>
          <p:cNvGrpSpPr/>
          <p:nvPr/>
        </p:nvGrpSpPr>
        <p:grpSpPr>
          <a:xfrm>
            <a:off x="3436285" y="2489920"/>
            <a:ext cx="1568313" cy="1135717"/>
            <a:chOff x="3436284" y="1635050"/>
            <a:chExt cx="1568313" cy="1135717"/>
          </a:xfrm>
        </p:grpSpPr>
        <p:sp>
          <p:nvSpPr>
            <p:cNvPr id="66" name="AutoShape 8"/>
            <p:cNvSpPr>
              <a:spLocks noChangeArrowheads="1"/>
            </p:cNvSpPr>
            <p:nvPr/>
          </p:nvSpPr>
          <p:spPr bwMode="auto">
            <a:xfrm>
              <a:off x="3599551" y="1635050"/>
              <a:ext cx="1226288" cy="1135717"/>
            </a:xfrm>
            <a:prstGeom prst="flowChartDecision">
              <a:avLst/>
            </a:prstGeom>
            <a:solidFill>
              <a:srgbClr val="FFCC66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86440">
                <a:defRPr/>
              </a:pPr>
              <a:endParaRPr lang="pt-BR" sz="1351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67" name="Text Box 9"/>
            <p:cNvSpPr txBox="1">
              <a:spLocks noChangeArrowheads="1"/>
            </p:cNvSpPr>
            <p:nvPr/>
          </p:nvSpPr>
          <p:spPr bwMode="auto">
            <a:xfrm>
              <a:off x="3436284" y="1905573"/>
              <a:ext cx="1568313" cy="6001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b="1" kern="0" dirty="0">
                  <a:solidFill>
                    <a:sysClr val="windowText" lastClr="000000"/>
                  </a:solidFill>
                </a:rPr>
                <a:t>Os dados                            existentes são confiáveis?</a:t>
              </a:r>
            </a:p>
          </p:txBody>
        </p:sp>
      </p:grpSp>
      <p:sp>
        <p:nvSpPr>
          <p:cNvPr id="68" name="AutoShape 11"/>
          <p:cNvSpPr>
            <a:spLocks noChangeArrowheads="1"/>
          </p:cNvSpPr>
          <p:nvPr/>
        </p:nvSpPr>
        <p:spPr bwMode="auto">
          <a:xfrm rot="5400000">
            <a:off x="3314728" y="2891532"/>
            <a:ext cx="215702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sp>
        <p:nvSpPr>
          <p:cNvPr id="69" name="Text Box 12"/>
          <p:cNvSpPr txBox="1">
            <a:spLocks noChangeArrowheads="1"/>
          </p:cNvSpPr>
          <p:nvPr/>
        </p:nvSpPr>
        <p:spPr bwMode="auto">
          <a:xfrm>
            <a:off x="3242613" y="2656089"/>
            <a:ext cx="476412" cy="277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6440">
              <a:defRPr/>
            </a:pPr>
            <a:r>
              <a:rPr lang="pt-BR" sz="1201" kern="0" dirty="0">
                <a:solidFill>
                  <a:sysClr val="windowText" lastClr="000000"/>
                </a:solidFill>
              </a:rPr>
              <a:t>NÃO</a:t>
            </a:r>
          </a:p>
        </p:txBody>
      </p:sp>
      <p:sp>
        <p:nvSpPr>
          <p:cNvPr id="70" name="AutoShape 13"/>
          <p:cNvSpPr>
            <a:spLocks noChangeArrowheads="1"/>
          </p:cNvSpPr>
          <p:nvPr/>
        </p:nvSpPr>
        <p:spPr bwMode="auto">
          <a:xfrm>
            <a:off x="4104844" y="3653046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sp>
        <p:nvSpPr>
          <p:cNvPr id="71" name="Text Box 14"/>
          <p:cNvSpPr txBox="1">
            <a:spLocks noChangeArrowheads="1"/>
          </p:cNvSpPr>
          <p:nvPr/>
        </p:nvSpPr>
        <p:spPr bwMode="auto">
          <a:xfrm>
            <a:off x="3744941" y="3661388"/>
            <a:ext cx="425116" cy="277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defTabSz="686440">
              <a:defRPr/>
            </a:pPr>
            <a:r>
              <a:rPr lang="pt-BR" sz="1201" kern="0">
                <a:solidFill>
                  <a:sysClr val="windowText" lastClr="000000"/>
                </a:solidFill>
              </a:rPr>
              <a:t>SIM</a:t>
            </a:r>
          </a:p>
        </p:txBody>
      </p:sp>
      <p:sp>
        <p:nvSpPr>
          <p:cNvPr id="72" name="AutoShape 16"/>
          <p:cNvSpPr>
            <a:spLocks noChangeArrowheads="1"/>
          </p:cNvSpPr>
          <p:nvPr/>
        </p:nvSpPr>
        <p:spPr bwMode="auto">
          <a:xfrm>
            <a:off x="4085776" y="4552800"/>
            <a:ext cx="215703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F5137A24-538E-05C1-1D6B-B11F04E2620E}"/>
              </a:ext>
            </a:extLst>
          </p:cNvPr>
          <p:cNvGrpSpPr/>
          <p:nvPr/>
        </p:nvGrpSpPr>
        <p:grpSpPr>
          <a:xfrm>
            <a:off x="3436285" y="4868607"/>
            <a:ext cx="1621941" cy="541044"/>
            <a:chOff x="3436284" y="4013738"/>
            <a:chExt cx="1621941" cy="541044"/>
          </a:xfrm>
        </p:grpSpPr>
        <p:sp>
          <p:nvSpPr>
            <p:cNvPr id="73" name="Rectangle 18"/>
            <p:cNvSpPr>
              <a:spLocks noChangeArrowheads="1"/>
            </p:cNvSpPr>
            <p:nvPr/>
          </p:nvSpPr>
          <p:spPr bwMode="auto">
            <a:xfrm>
              <a:off x="3436284" y="4013738"/>
              <a:ext cx="1621941" cy="541044"/>
            </a:xfrm>
            <a:prstGeom prst="rect">
              <a:avLst/>
            </a:prstGeom>
            <a:solidFill>
              <a:srgbClr val="FFCC66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86440">
                <a:defRPr/>
              </a:pPr>
              <a:endParaRPr lang="en-US" sz="1051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4" name="Text Box 19"/>
            <p:cNvSpPr txBox="1">
              <a:spLocks noChangeArrowheads="1"/>
            </p:cNvSpPr>
            <p:nvPr/>
          </p:nvSpPr>
          <p:spPr bwMode="auto">
            <a:xfrm>
              <a:off x="3486337" y="4087625"/>
              <a:ext cx="1568313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b="1" kern="0">
                  <a:solidFill>
                    <a:sysClr val="windowText" lastClr="000000"/>
                  </a:solidFill>
                </a:rPr>
                <a:t>Identificar os problemas prioritários.</a:t>
              </a:r>
            </a:p>
          </p:txBody>
        </p:sp>
      </p:grpSp>
      <p:grpSp>
        <p:nvGrpSpPr>
          <p:cNvPr id="75" name="Group 20"/>
          <p:cNvGrpSpPr>
            <a:grpSpLocks/>
          </p:cNvGrpSpPr>
          <p:nvPr/>
        </p:nvGrpSpPr>
        <p:grpSpPr bwMode="auto">
          <a:xfrm>
            <a:off x="1598642" y="2760442"/>
            <a:ext cx="1621941" cy="541044"/>
            <a:chOff x="1930" y="2568"/>
            <a:chExt cx="1361" cy="454"/>
          </a:xfrm>
        </p:grpSpPr>
        <p:sp>
          <p:nvSpPr>
            <p:cNvPr id="76" name="Rectangle 21"/>
            <p:cNvSpPr>
              <a:spLocks noChangeArrowheads="1"/>
            </p:cNvSpPr>
            <p:nvPr/>
          </p:nvSpPr>
          <p:spPr bwMode="auto">
            <a:xfrm>
              <a:off x="1930" y="2568"/>
              <a:ext cx="1361" cy="454"/>
            </a:xfrm>
            <a:prstGeom prst="rect">
              <a:avLst/>
            </a:prstGeom>
            <a:solidFill>
              <a:srgbClr val="FFCC66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86440">
                <a:defRPr/>
              </a:pPr>
              <a:endParaRPr lang="en-US" sz="1100" b="1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77" name="Text Box 22"/>
            <p:cNvSpPr txBox="1">
              <a:spLocks noChangeArrowheads="1"/>
            </p:cNvSpPr>
            <p:nvPr/>
          </p:nvSpPr>
          <p:spPr bwMode="auto">
            <a:xfrm>
              <a:off x="1940" y="2694"/>
              <a:ext cx="1316" cy="22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b="1" kern="0" dirty="0">
                  <a:solidFill>
                    <a:sysClr val="windowText" lastClr="000000"/>
                  </a:solidFill>
                </a:rPr>
                <a:t>Coletar novos dados</a:t>
              </a:r>
            </a:p>
          </p:txBody>
        </p:sp>
      </p:grpSp>
      <p:sp>
        <p:nvSpPr>
          <p:cNvPr id="78" name="AutoShape 23"/>
          <p:cNvSpPr>
            <a:spLocks noChangeArrowheads="1"/>
          </p:cNvSpPr>
          <p:nvPr/>
        </p:nvSpPr>
        <p:spPr bwMode="auto">
          <a:xfrm rot="16200000">
            <a:off x="5136880" y="4999698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grpSp>
        <p:nvGrpSpPr>
          <p:cNvPr id="79" name="Group 26"/>
          <p:cNvGrpSpPr>
            <a:grpSpLocks/>
          </p:cNvGrpSpPr>
          <p:nvPr/>
        </p:nvGrpSpPr>
        <p:grpSpPr bwMode="auto">
          <a:xfrm>
            <a:off x="5372841" y="4887675"/>
            <a:ext cx="1730388" cy="541044"/>
            <a:chOff x="3605" y="3249"/>
            <a:chExt cx="1452" cy="454"/>
          </a:xfrm>
        </p:grpSpPr>
        <p:sp>
          <p:nvSpPr>
            <p:cNvPr id="80" name="Rectangle 24"/>
            <p:cNvSpPr>
              <a:spLocks noChangeArrowheads="1"/>
            </p:cNvSpPr>
            <p:nvPr/>
          </p:nvSpPr>
          <p:spPr bwMode="auto">
            <a:xfrm>
              <a:off x="3643" y="3249"/>
              <a:ext cx="1361" cy="454"/>
            </a:xfrm>
            <a:prstGeom prst="rect">
              <a:avLst/>
            </a:prstGeom>
            <a:solidFill>
              <a:srgbClr val="FFCC66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defTabSz="686440">
                <a:defRPr/>
              </a:pPr>
              <a:endParaRPr lang="en-US" sz="1100" b="1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1" name="Text Box 25"/>
            <p:cNvSpPr txBox="1">
              <a:spLocks noChangeArrowheads="1"/>
            </p:cNvSpPr>
            <p:nvPr/>
          </p:nvSpPr>
          <p:spPr bwMode="auto">
            <a:xfrm>
              <a:off x="3605" y="3294"/>
              <a:ext cx="1452" cy="3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 defTabSz="686440">
                <a:defRPr/>
              </a:pPr>
              <a:r>
                <a:rPr lang="pt-BR" sz="1100" b="1" kern="0">
                  <a:solidFill>
                    <a:sysClr val="windowText" lastClr="000000"/>
                  </a:solidFill>
                </a:rPr>
                <a:t>Estabelecer a meta de cada problema prioritário.</a:t>
              </a:r>
            </a:p>
          </p:txBody>
        </p:sp>
      </p:grpSp>
      <p:grpSp>
        <p:nvGrpSpPr>
          <p:cNvPr id="82" name="Group 27"/>
          <p:cNvGrpSpPr>
            <a:grpSpLocks/>
          </p:cNvGrpSpPr>
          <p:nvPr/>
        </p:nvGrpSpPr>
        <p:grpSpPr bwMode="auto">
          <a:xfrm>
            <a:off x="5795910" y="3841339"/>
            <a:ext cx="769857" cy="686435"/>
            <a:chOff x="3766" y="3294"/>
            <a:chExt cx="646" cy="576"/>
          </a:xfrm>
        </p:grpSpPr>
        <p:sp>
          <p:nvSpPr>
            <p:cNvPr id="83" name="Oval 28"/>
            <p:cNvSpPr>
              <a:spLocks noChangeArrowheads="1"/>
            </p:cNvSpPr>
            <p:nvPr/>
          </p:nvSpPr>
          <p:spPr bwMode="auto">
            <a:xfrm>
              <a:off x="3787" y="3294"/>
              <a:ext cx="576" cy="576"/>
            </a:xfrm>
            <a:prstGeom prst="ellipse">
              <a:avLst/>
            </a:prstGeom>
            <a:solidFill>
              <a:srgbClr val="A5002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defTabSz="686440">
                <a:defRPr/>
              </a:pPr>
              <a:endParaRPr lang="pt-BR" sz="1351" kern="0">
                <a:solidFill>
                  <a:sysClr val="windowText" lastClr="000000"/>
                </a:solidFill>
              </a:endParaRPr>
            </a:p>
          </p:txBody>
        </p:sp>
        <p:sp>
          <p:nvSpPr>
            <p:cNvPr id="84" name="Text Box 29"/>
            <p:cNvSpPr txBox="1">
              <a:spLocks noChangeArrowheads="1"/>
            </p:cNvSpPr>
            <p:nvPr/>
          </p:nvSpPr>
          <p:spPr bwMode="auto">
            <a:xfrm>
              <a:off x="3766" y="3475"/>
              <a:ext cx="646" cy="2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686440">
                <a:defRPr/>
              </a:pPr>
              <a:r>
                <a:rPr lang="pt-BR" sz="1400" b="1" kern="0" dirty="0"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Analyse</a:t>
              </a:r>
            </a:p>
          </p:txBody>
        </p:sp>
      </p:grpSp>
      <p:sp>
        <p:nvSpPr>
          <p:cNvPr id="85" name="AutoShape 30"/>
          <p:cNvSpPr>
            <a:spLocks noChangeArrowheads="1"/>
          </p:cNvSpPr>
          <p:nvPr/>
        </p:nvSpPr>
        <p:spPr bwMode="auto">
          <a:xfrm rot="10800000">
            <a:off x="6085495" y="4543266"/>
            <a:ext cx="215703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6440">
              <a:defRPr/>
            </a:pPr>
            <a:endParaRPr lang="pt-BR" sz="1351" kern="0">
              <a:solidFill>
                <a:sysClr val="windowText" lastClr="000000"/>
              </a:solidFill>
            </a:endParaRPr>
          </a:p>
        </p:txBody>
      </p:sp>
      <p:sp>
        <p:nvSpPr>
          <p:cNvPr id="86" name="Rectangle 31"/>
          <p:cNvSpPr>
            <a:spLocks noChangeArrowheads="1"/>
          </p:cNvSpPr>
          <p:nvPr/>
        </p:nvSpPr>
        <p:spPr bwMode="auto">
          <a:xfrm>
            <a:off x="5220300" y="2456552"/>
            <a:ext cx="2432316" cy="508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defTabSz="686440" eaLnBrk="0" hangingPunct="0"/>
            <a:r>
              <a:rPr lang="en-US" sz="2703" b="1" kern="0" dirty="0">
                <a:solidFill>
                  <a:srgbClr val="0000FF"/>
                </a:solidFill>
              </a:rPr>
              <a:t>MEASURE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6D410CAB-C035-9616-9441-288D7DD02C10}"/>
              </a:ext>
            </a:extLst>
          </p:cNvPr>
          <p:cNvSpPr txBox="1">
            <a:spLocks/>
          </p:cNvSpPr>
          <p:nvPr/>
        </p:nvSpPr>
        <p:spPr bwMode="auto">
          <a:xfrm>
            <a:off x="936626" y="183621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Metodologia DMAIC</a:t>
            </a:r>
          </a:p>
        </p:txBody>
      </p:sp>
    </p:spTree>
    <p:extLst>
      <p:ext uri="{BB962C8B-B14F-4D97-AF65-F5344CB8AC3E}">
        <p14:creationId xmlns:p14="http://schemas.microsoft.com/office/powerpoint/2010/main" val="1719403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1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4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8" grpId="0" animBg="1"/>
      <p:bldP spid="69" grpId="0"/>
      <p:bldP spid="70" grpId="0" animBg="1"/>
      <p:bldP spid="71" grpId="0"/>
      <p:bldP spid="72" grpId="0" animBg="1"/>
      <p:bldP spid="78" grpId="0" animBg="1"/>
      <p:bldP spid="85" grpId="0" animBg="1"/>
      <p:bldP spid="8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F9CDB76B-9241-193F-BAC3-03A6A79D1B9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18" y="-2580"/>
            <a:ext cx="9144000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3AC6C66B-6EEE-0D9C-E140-D30FCAE0EC15}"/>
              </a:ext>
            </a:extLst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328641" y="2233608"/>
            <a:ext cx="6486721" cy="3396423"/>
          </a:xfrm>
        </p:spPr>
        <p:txBody>
          <a:bodyPr>
            <a:normAutofit fontScale="92500" lnSpcReduction="10000"/>
          </a:bodyPr>
          <a:lstStyle/>
          <a:p>
            <a:pPr algn="just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Ø"/>
              <a:defRPr/>
            </a:pPr>
            <a:r>
              <a:rPr lang="pt-BR" sz="2400" dirty="0">
                <a:latin typeface="Calibri" panose="020F0502020204030204" pitchFamily="34" charset="0"/>
              </a:rPr>
              <a:t>O que é Six Sigma?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Ø"/>
              <a:defRPr/>
            </a:pPr>
            <a:r>
              <a:rPr lang="pt-BR" sz="2400" dirty="0">
                <a:latin typeface="Calibri" panose="020F0502020204030204" pitchFamily="34" charset="0"/>
              </a:rPr>
              <a:t>História do Six Sigma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Ø"/>
              <a:defRPr/>
            </a:pPr>
            <a:r>
              <a:rPr lang="pt-BR" sz="2400" dirty="0">
                <a:latin typeface="Calibri" panose="020F0502020204030204" pitchFamily="34" charset="0"/>
              </a:rPr>
              <a:t>Definições de termos utilizados no Six Sigma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Ø"/>
              <a:defRPr/>
            </a:pPr>
            <a:r>
              <a:rPr lang="pt-BR" sz="2400" dirty="0">
                <a:latin typeface="Calibri" panose="020F0502020204030204" pitchFamily="34" charset="0"/>
              </a:rPr>
              <a:t>Como alcançar resultados com o Six Sigma?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Ø"/>
              <a:defRPr/>
            </a:pPr>
            <a:r>
              <a:rPr lang="pt-BR" sz="2400" dirty="0">
                <a:latin typeface="Calibri" panose="020F0502020204030204" pitchFamily="34" charset="0"/>
              </a:rPr>
              <a:t>Priorização de focos de defeitos e projetos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Ø"/>
              <a:defRPr/>
            </a:pPr>
            <a:r>
              <a:rPr lang="pt-BR" sz="2400" dirty="0">
                <a:latin typeface="Calibri" panose="020F0502020204030204" pitchFamily="34" charset="0"/>
              </a:rPr>
              <a:t>Metodologia DMAIC</a:t>
            </a:r>
          </a:p>
          <a:p>
            <a:pPr algn="just">
              <a:lnSpc>
                <a:spcPct val="150000"/>
              </a:lnSpc>
              <a:spcBef>
                <a:spcPts val="0"/>
              </a:spcBef>
              <a:buClr>
                <a:schemeClr val="tx1"/>
              </a:buClr>
              <a:buFont typeface="Wingdings" panose="05000000000000000000" pitchFamily="2" charset="2"/>
              <a:buChar char="Ø"/>
              <a:defRPr/>
            </a:pPr>
            <a:r>
              <a:rPr lang="pt-BR" sz="2400" dirty="0">
                <a:latin typeface="Calibri" panose="020F0502020204030204" pitchFamily="34" charset="0"/>
              </a:rPr>
              <a:t>Benefícios do Six Sigma – Melhoria Contínua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41C5E935-AE82-D551-4CF2-8E91911BE359}"/>
              </a:ext>
            </a:extLst>
          </p:cNvPr>
          <p:cNvSpPr/>
          <p:nvPr/>
        </p:nvSpPr>
        <p:spPr>
          <a:xfrm>
            <a:off x="1328641" y="904803"/>
            <a:ext cx="2686954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Six Sigma (</a:t>
            </a:r>
            <a:r>
              <a:rPr lang="pt-BR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Ϭ)</a:t>
            </a:r>
            <a:endParaRPr lang="pt-BR" sz="3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Placa vermelha com letras brancas&#10;&#10;O conteúdo gerado por IA pode estar incorreto.">
            <a:extLst>
              <a:ext uri="{FF2B5EF4-FFF2-40B4-BE49-F238E27FC236}">
                <a16:creationId xmlns:a16="http://schemas.microsoft.com/office/drawing/2014/main" id="{D6DA83D0-2B9A-9877-3729-CD60121894D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41" y="0"/>
            <a:ext cx="6991918" cy="6858000"/>
          </a:xfrm>
          <a:prstGeom prst="rect">
            <a:avLst/>
          </a:prstGeom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521FDDD8-F535-6B04-B994-1C30FEDCC267}"/>
              </a:ext>
            </a:extLst>
          </p:cNvPr>
          <p:cNvGrpSpPr/>
          <p:nvPr/>
        </p:nvGrpSpPr>
        <p:grpSpPr>
          <a:xfrm>
            <a:off x="3436285" y="2510179"/>
            <a:ext cx="1621941" cy="625191"/>
            <a:chOff x="3436284" y="1655309"/>
            <a:chExt cx="1621941" cy="625191"/>
          </a:xfrm>
        </p:grpSpPr>
        <p:sp>
          <p:nvSpPr>
            <p:cNvPr id="1992708" name="Rectangle 4"/>
            <p:cNvSpPr>
              <a:spLocks noChangeArrowheads="1"/>
            </p:cNvSpPr>
            <p:nvPr/>
          </p:nvSpPr>
          <p:spPr bwMode="auto">
            <a:xfrm>
              <a:off x="3436284" y="1655309"/>
              <a:ext cx="1621941" cy="594672"/>
            </a:xfrm>
            <a:prstGeom prst="rect">
              <a:avLst/>
            </a:prstGeom>
            <a:solidFill>
              <a:srgbClr val="E3BEC3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2709" name="Text Box 5"/>
            <p:cNvSpPr txBox="1">
              <a:spLocks noChangeArrowheads="1"/>
            </p:cNvSpPr>
            <p:nvPr/>
          </p:nvSpPr>
          <p:spPr bwMode="auto">
            <a:xfrm>
              <a:off x="3436284" y="1680336"/>
              <a:ext cx="1568313" cy="600164"/>
            </a:xfrm>
            <a:prstGeom prst="rect">
              <a:avLst/>
            </a:prstGeom>
            <a:solidFill>
              <a:srgbClr val="E3BEC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/>
                <a:t>Analisar o processo gerador do problema prioritário.</a:t>
              </a:r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E6CE714A-6B13-C264-4525-32035C769018}"/>
              </a:ext>
            </a:extLst>
          </p:cNvPr>
          <p:cNvGrpSpPr/>
          <p:nvPr/>
        </p:nvGrpSpPr>
        <p:grpSpPr>
          <a:xfrm>
            <a:off x="3436285" y="1538048"/>
            <a:ext cx="1621941" cy="646331"/>
            <a:chOff x="3436284" y="683178"/>
            <a:chExt cx="1621941" cy="646331"/>
          </a:xfrm>
        </p:grpSpPr>
        <p:sp>
          <p:nvSpPr>
            <p:cNvPr id="1992710" name="Rectangle 6"/>
            <p:cNvSpPr>
              <a:spLocks noChangeArrowheads="1"/>
            </p:cNvSpPr>
            <p:nvPr/>
          </p:nvSpPr>
          <p:spPr bwMode="auto">
            <a:xfrm>
              <a:off x="3436284" y="716229"/>
              <a:ext cx="1621941" cy="541044"/>
            </a:xfrm>
            <a:prstGeom prst="rect">
              <a:avLst/>
            </a:prstGeom>
            <a:solidFill>
              <a:srgbClr val="9900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2711" name="Text Box 7"/>
            <p:cNvSpPr txBox="1">
              <a:spLocks noChangeArrowheads="1"/>
            </p:cNvSpPr>
            <p:nvPr/>
          </p:nvSpPr>
          <p:spPr bwMode="auto">
            <a:xfrm>
              <a:off x="3436284" y="683178"/>
              <a:ext cx="1568313" cy="6463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2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ANALYSE: determinar as causas de cada problema prioritário.</a:t>
              </a:r>
            </a:p>
          </p:txBody>
        </p:sp>
      </p:grpSp>
      <p:sp>
        <p:nvSpPr>
          <p:cNvPr id="1992712" name="AutoShape 8"/>
          <p:cNvSpPr>
            <a:spLocks noChangeArrowheads="1"/>
          </p:cNvSpPr>
          <p:nvPr/>
        </p:nvSpPr>
        <p:spPr bwMode="auto">
          <a:xfrm>
            <a:off x="4104844" y="2165770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9900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2713" name="AutoShape 9"/>
          <p:cNvSpPr>
            <a:spLocks noChangeArrowheads="1"/>
          </p:cNvSpPr>
          <p:nvPr/>
        </p:nvSpPr>
        <p:spPr bwMode="auto">
          <a:xfrm>
            <a:off x="4111994" y="3158479"/>
            <a:ext cx="215703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9900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6896F79F-8CBF-7E22-B8D4-2885878509B9}"/>
              </a:ext>
            </a:extLst>
          </p:cNvPr>
          <p:cNvGrpSpPr/>
          <p:nvPr/>
        </p:nvGrpSpPr>
        <p:grpSpPr>
          <a:xfrm>
            <a:off x="3436285" y="3518380"/>
            <a:ext cx="1621941" cy="625190"/>
            <a:chOff x="3436284" y="2663511"/>
            <a:chExt cx="1621941" cy="625190"/>
          </a:xfrm>
        </p:grpSpPr>
        <p:sp>
          <p:nvSpPr>
            <p:cNvPr id="1992714" name="Rectangle 10"/>
            <p:cNvSpPr>
              <a:spLocks noChangeArrowheads="1"/>
            </p:cNvSpPr>
            <p:nvPr/>
          </p:nvSpPr>
          <p:spPr bwMode="auto">
            <a:xfrm>
              <a:off x="3436284" y="2663511"/>
              <a:ext cx="1621941" cy="594672"/>
            </a:xfrm>
            <a:prstGeom prst="rect">
              <a:avLst/>
            </a:prstGeom>
            <a:solidFill>
              <a:srgbClr val="E3BEC3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2715" name="Text Box 11"/>
            <p:cNvSpPr txBox="1">
              <a:spLocks noChangeArrowheads="1"/>
            </p:cNvSpPr>
            <p:nvPr/>
          </p:nvSpPr>
          <p:spPr bwMode="auto">
            <a:xfrm>
              <a:off x="3436284" y="2688537"/>
              <a:ext cx="1568313" cy="600164"/>
            </a:xfrm>
            <a:prstGeom prst="rect">
              <a:avLst/>
            </a:prstGeom>
            <a:solidFill>
              <a:srgbClr val="E3BEC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/>
                <a:t>Identificar e priorizar as causas potenciais do problema prioritário.</a:t>
              </a: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3E7562FE-8C10-F8D3-F959-6FF68198A96C}"/>
              </a:ext>
            </a:extLst>
          </p:cNvPr>
          <p:cNvGrpSpPr/>
          <p:nvPr/>
        </p:nvGrpSpPr>
        <p:grpSpPr>
          <a:xfrm>
            <a:off x="3436285" y="4509897"/>
            <a:ext cx="1621941" cy="625190"/>
            <a:chOff x="3436284" y="3655028"/>
            <a:chExt cx="1621941" cy="625190"/>
          </a:xfrm>
        </p:grpSpPr>
        <p:sp>
          <p:nvSpPr>
            <p:cNvPr id="1992716" name="Rectangle 12"/>
            <p:cNvSpPr>
              <a:spLocks noChangeArrowheads="1"/>
            </p:cNvSpPr>
            <p:nvPr/>
          </p:nvSpPr>
          <p:spPr bwMode="auto">
            <a:xfrm>
              <a:off x="3436284" y="3655028"/>
              <a:ext cx="1621941" cy="594672"/>
            </a:xfrm>
            <a:prstGeom prst="rect">
              <a:avLst/>
            </a:prstGeom>
            <a:solidFill>
              <a:srgbClr val="E3BEC3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2717" name="Text Box 13"/>
            <p:cNvSpPr txBox="1">
              <a:spLocks noChangeArrowheads="1"/>
            </p:cNvSpPr>
            <p:nvPr/>
          </p:nvSpPr>
          <p:spPr bwMode="auto">
            <a:xfrm>
              <a:off x="3436284" y="3680054"/>
              <a:ext cx="1568313" cy="600164"/>
            </a:xfrm>
            <a:prstGeom prst="rect">
              <a:avLst/>
            </a:prstGeom>
            <a:solidFill>
              <a:srgbClr val="E3BEC3"/>
            </a:solidFill>
            <a:ln>
              <a:noFill/>
            </a:ln>
            <a:effectLst/>
            <a:extLs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/>
                <a:t>Quantificar a importância das causas potenciais prioritárias.</a:t>
              </a:r>
            </a:p>
          </p:txBody>
        </p:sp>
      </p:grpSp>
      <p:sp>
        <p:nvSpPr>
          <p:cNvPr id="1992718" name="AutoShape 14"/>
          <p:cNvSpPr>
            <a:spLocks noChangeArrowheads="1"/>
          </p:cNvSpPr>
          <p:nvPr/>
        </p:nvSpPr>
        <p:spPr bwMode="auto">
          <a:xfrm>
            <a:off x="4104844" y="4149996"/>
            <a:ext cx="215703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9900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2719" name="AutoShape 15"/>
          <p:cNvSpPr>
            <a:spLocks noChangeArrowheads="1"/>
          </p:cNvSpPr>
          <p:nvPr/>
        </p:nvSpPr>
        <p:spPr bwMode="auto">
          <a:xfrm rot="16200000">
            <a:off x="5159523" y="4667205"/>
            <a:ext cx="215702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9900CC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grpSp>
        <p:nvGrpSpPr>
          <p:cNvPr id="1992724" name="Group 20"/>
          <p:cNvGrpSpPr>
            <a:grpSpLocks/>
          </p:cNvGrpSpPr>
          <p:nvPr/>
        </p:nvGrpSpPr>
        <p:grpSpPr bwMode="auto">
          <a:xfrm>
            <a:off x="5437197" y="4472954"/>
            <a:ext cx="790116" cy="686435"/>
            <a:chOff x="3659" y="3036"/>
            <a:chExt cx="663" cy="576"/>
          </a:xfrm>
        </p:grpSpPr>
        <p:sp>
          <p:nvSpPr>
            <p:cNvPr id="1992721" name="Oval 17"/>
            <p:cNvSpPr>
              <a:spLocks noChangeArrowheads="1"/>
            </p:cNvSpPr>
            <p:nvPr/>
          </p:nvSpPr>
          <p:spPr bwMode="auto">
            <a:xfrm>
              <a:off x="3672" y="3036"/>
              <a:ext cx="576" cy="576"/>
            </a:xfrm>
            <a:prstGeom prst="ellipse">
              <a:avLst/>
            </a:prstGeom>
            <a:solidFill>
              <a:srgbClr val="000066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400"/>
            </a:p>
          </p:txBody>
        </p:sp>
        <p:sp>
          <p:nvSpPr>
            <p:cNvPr id="1992722" name="Text Box 18"/>
            <p:cNvSpPr txBox="1">
              <a:spLocks noChangeArrowheads="1"/>
            </p:cNvSpPr>
            <p:nvPr/>
          </p:nvSpPr>
          <p:spPr bwMode="auto">
            <a:xfrm>
              <a:off x="3659" y="3203"/>
              <a:ext cx="663" cy="2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660066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pt-BR" sz="1400">
                  <a:solidFill>
                    <a:schemeClr val="bg1"/>
                  </a:solidFill>
                </a:rPr>
                <a:t>Improve</a:t>
              </a:r>
            </a:p>
          </p:txBody>
        </p:sp>
      </p:grpSp>
      <p:sp>
        <p:nvSpPr>
          <p:cNvPr id="1992725" name="Rectangle 21"/>
          <p:cNvSpPr>
            <a:spLocks noChangeArrowheads="1"/>
          </p:cNvSpPr>
          <p:nvPr/>
        </p:nvSpPr>
        <p:spPr bwMode="auto">
          <a:xfrm>
            <a:off x="5220300" y="2456552"/>
            <a:ext cx="2432316" cy="508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defTabSz="686440" eaLnBrk="0" hangingPunct="0"/>
            <a:r>
              <a:rPr lang="en-US" sz="2703" b="1" kern="0" dirty="0">
                <a:solidFill>
                  <a:srgbClr val="0000FF"/>
                </a:solidFill>
              </a:rPr>
              <a:t>ANALYSE</a:t>
            </a:r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6CDE66A2-6AEC-D4A1-9450-93A2CBA0D98D}"/>
              </a:ext>
            </a:extLst>
          </p:cNvPr>
          <p:cNvSpPr txBox="1">
            <a:spLocks/>
          </p:cNvSpPr>
          <p:nvPr/>
        </p:nvSpPr>
        <p:spPr bwMode="auto">
          <a:xfrm>
            <a:off x="936626" y="183621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Metodologia DMAIC</a:t>
            </a:r>
          </a:p>
        </p:txBody>
      </p:sp>
    </p:spTree>
    <p:extLst>
      <p:ext uri="{BB962C8B-B14F-4D97-AF65-F5344CB8AC3E}">
        <p14:creationId xmlns:p14="http://schemas.microsoft.com/office/powerpoint/2010/main" val="417228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2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92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2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927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2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9927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2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927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2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927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2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927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2712" grpId="0" animBg="1"/>
      <p:bldP spid="1992713" grpId="0" animBg="1"/>
      <p:bldP spid="1992718" grpId="0" animBg="1"/>
      <p:bldP spid="1992719" grpId="0" animBg="1"/>
      <p:bldP spid="199272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Placa vermelha com letras brancas&#10;&#10;O conteúdo gerado por IA pode estar incorreto.">
            <a:extLst>
              <a:ext uri="{FF2B5EF4-FFF2-40B4-BE49-F238E27FC236}">
                <a16:creationId xmlns:a16="http://schemas.microsoft.com/office/drawing/2014/main" id="{4BA68110-9617-7A42-C3BB-11D0CDD0FD0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41" y="0"/>
            <a:ext cx="6991918" cy="6858000"/>
          </a:xfrm>
          <a:prstGeom prst="rect">
            <a:avLst/>
          </a:prstGeom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B10E9790-E35D-8D83-2A38-36376A6809F6}"/>
              </a:ext>
            </a:extLst>
          </p:cNvPr>
          <p:cNvGrpSpPr/>
          <p:nvPr/>
        </p:nvGrpSpPr>
        <p:grpSpPr>
          <a:xfrm>
            <a:off x="3436284" y="2510178"/>
            <a:ext cx="1730388" cy="594672"/>
            <a:chOff x="3436284" y="1655309"/>
            <a:chExt cx="1730388" cy="594672"/>
          </a:xfrm>
        </p:grpSpPr>
        <p:sp>
          <p:nvSpPr>
            <p:cNvPr id="1993734" name="Rectangle 6"/>
            <p:cNvSpPr>
              <a:spLocks noChangeArrowheads="1"/>
            </p:cNvSpPr>
            <p:nvPr/>
          </p:nvSpPr>
          <p:spPr bwMode="auto">
            <a:xfrm>
              <a:off x="3436284" y="1655309"/>
              <a:ext cx="1730388" cy="594672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3735" name="Text Box 7"/>
            <p:cNvSpPr txBox="1">
              <a:spLocks noChangeArrowheads="1"/>
            </p:cNvSpPr>
            <p:nvPr/>
          </p:nvSpPr>
          <p:spPr bwMode="auto">
            <a:xfrm>
              <a:off x="3491104" y="1763757"/>
              <a:ext cx="1568313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E3BEC3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/>
                <a:t>Identificar soluções prioritárias.</a:t>
              </a:r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FD3943A2-F049-2FDE-9C9F-4D7562F70383}"/>
              </a:ext>
            </a:extLst>
          </p:cNvPr>
          <p:cNvGrpSpPr/>
          <p:nvPr/>
        </p:nvGrpSpPr>
        <p:grpSpPr>
          <a:xfrm>
            <a:off x="3286640" y="1571099"/>
            <a:ext cx="1891272" cy="610889"/>
            <a:chOff x="3286640" y="716229"/>
            <a:chExt cx="1891272" cy="610889"/>
          </a:xfrm>
        </p:grpSpPr>
        <p:sp>
          <p:nvSpPr>
            <p:cNvPr id="1993732" name="Text Box 4"/>
            <p:cNvSpPr txBox="1">
              <a:spLocks noChangeArrowheads="1"/>
            </p:cNvSpPr>
            <p:nvPr/>
          </p:nvSpPr>
          <p:spPr bwMode="auto">
            <a:xfrm>
              <a:off x="3436284" y="716229"/>
              <a:ext cx="1568313" cy="5774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pt-BR" sz="1051">
                  <a:solidFill>
                    <a:schemeClr val="bg1"/>
                  </a:solidFill>
                </a:rPr>
                <a:t>ANALYSE: determinar as causas de cada problema prioritário.</a:t>
              </a:r>
            </a:p>
          </p:txBody>
        </p:sp>
        <p:sp>
          <p:nvSpPr>
            <p:cNvPr id="1993736" name="Rectangle 8"/>
            <p:cNvSpPr>
              <a:spLocks noChangeArrowheads="1"/>
            </p:cNvSpPr>
            <p:nvPr/>
          </p:nvSpPr>
          <p:spPr bwMode="auto">
            <a:xfrm>
              <a:off x="3382656" y="716229"/>
              <a:ext cx="1730388" cy="541044"/>
            </a:xfrm>
            <a:prstGeom prst="rect">
              <a:avLst/>
            </a:prstGeom>
            <a:solidFill>
              <a:srgbClr val="000066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3737" name="Text Box 9"/>
            <p:cNvSpPr txBox="1">
              <a:spLocks noChangeArrowheads="1"/>
            </p:cNvSpPr>
            <p:nvPr/>
          </p:nvSpPr>
          <p:spPr bwMode="auto">
            <a:xfrm>
              <a:off x="3286640" y="726954"/>
              <a:ext cx="1891272" cy="6001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IMPROVE: propor, avaliar e implementar soluções para cada problema prioritário.</a:t>
              </a:r>
            </a:p>
          </p:txBody>
        </p:sp>
      </p:grpSp>
      <p:sp>
        <p:nvSpPr>
          <p:cNvPr id="1993738" name="AutoShape 10"/>
          <p:cNvSpPr>
            <a:spLocks noChangeArrowheads="1"/>
          </p:cNvSpPr>
          <p:nvPr/>
        </p:nvSpPr>
        <p:spPr bwMode="auto">
          <a:xfrm>
            <a:off x="4104844" y="2165770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grpSp>
        <p:nvGrpSpPr>
          <p:cNvPr id="1993739" name="Group 11"/>
          <p:cNvGrpSpPr>
            <a:grpSpLocks/>
          </p:cNvGrpSpPr>
          <p:nvPr/>
        </p:nvGrpSpPr>
        <p:grpSpPr bwMode="auto">
          <a:xfrm>
            <a:off x="5699378" y="3661388"/>
            <a:ext cx="735296" cy="686435"/>
            <a:chOff x="3636" y="3036"/>
            <a:chExt cx="617" cy="576"/>
          </a:xfrm>
        </p:grpSpPr>
        <p:sp>
          <p:nvSpPr>
            <p:cNvPr id="1993740" name="Oval 12"/>
            <p:cNvSpPr>
              <a:spLocks noChangeArrowheads="1"/>
            </p:cNvSpPr>
            <p:nvPr/>
          </p:nvSpPr>
          <p:spPr bwMode="auto">
            <a:xfrm>
              <a:off x="3672" y="3036"/>
              <a:ext cx="576" cy="576"/>
            </a:xfrm>
            <a:prstGeom prst="ellipse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351"/>
            </a:p>
          </p:txBody>
        </p:sp>
        <p:sp>
          <p:nvSpPr>
            <p:cNvPr id="1993741" name="Text Box 13"/>
            <p:cNvSpPr txBox="1">
              <a:spLocks noChangeArrowheads="1"/>
            </p:cNvSpPr>
            <p:nvPr/>
          </p:nvSpPr>
          <p:spPr bwMode="auto">
            <a:xfrm>
              <a:off x="3636" y="3203"/>
              <a:ext cx="617" cy="25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660066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pt-BR" sz="1400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Control</a:t>
              </a:r>
              <a:endParaRPr lang="pt-BR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6BB1F998-9135-6527-060E-B53DBAD68870}"/>
              </a:ext>
            </a:extLst>
          </p:cNvPr>
          <p:cNvGrpSpPr/>
          <p:nvPr/>
        </p:nvGrpSpPr>
        <p:grpSpPr>
          <a:xfrm>
            <a:off x="3426750" y="3482628"/>
            <a:ext cx="1730388" cy="609698"/>
            <a:chOff x="3426750" y="2627759"/>
            <a:chExt cx="1730388" cy="609698"/>
          </a:xfrm>
        </p:grpSpPr>
        <p:sp>
          <p:nvSpPr>
            <p:cNvPr id="1993742" name="Rectangle 14"/>
            <p:cNvSpPr>
              <a:spLocks noChangeArrowheads="1"/>
            </p:cNvSpPr>
            <p:nvPr/>
          </p:nvSpPr>
          <p:spPr bwMode="auto">
            <a:xfrm>
              <a:off x="3426750" y="2627759"/>
              <a:ext cx="1730388" cy="594672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3743" name="Text Box 15"/>
            <p:cNvSpPr txBox="1">
              <a:spLocks noChangeArrowheads="1"/>
            </p:cNvSpPr>
            <p:nvPr/>
          </p:nvSpPr>
          <p:spPr bwMode="auto">
            <a:xfrm>
              <a:off x="3481570" y="2637293"/>
              <a:ext cx="1568313" cy="6001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E3BEC3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/>
                <a:t>Testar em pequena escala as soluções prioritárias.</a:t>
              </a:r>
            </a:p>
          </p:txBody>
        </p:sp>
      </p:grpSp>
      <p:sp>
        <p:nvSpPr>
          <p:cNvPr id="1993744" name="AutoShape 16"/>
          <p:cNvSpPr>
            <a:spLocks noChangeArrowheads="1"/>
          </p:cNvSpPr>
          <p:nvPr/>
        </p:nvSpPr>
        <p:spPr bwMode="auto">
          <a:xfrm>
            <a:off x="4104844" y="3138219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3745" name="AutoShape 17"/>
          <p:cNvSpPr>
            <a:spLocks noChangeArrowheads="1"/>
          </p:cNvSpPr>
          <p:nvPr/>
        </p:nvSpPr>
        <p:spPr bwMode="auto">
          <a:xfrm>
            <a:off x="4121528" y="4121394"/>
            <a:ext cx="215703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DD3CB012-5C12-90E8-DBF6-793DBEE26730}"/>
              </a:ext>
            </a:extLst>
          </p:cNvPr>
          <p:cNvGrpSpPr/>
          <p:nvPr/>
        </p:nvGrpSpPr>
        <p:grpSpPr>
          <a:xfrm>
            <a:off x="3472037" y="4455078"/>
            <a:ext cx="1568313" cy="1135716"/>
            <a:chOff x="3472036" y="3600209"/>
            <a:chExt cx="1568313" cy="1135716"/>
          </a:xfrm>
        </p:grpSpPr>
        <p:sp>
          <p:nvSpPr>
            <p:cNvPr id="1993747" name="AutoShape 19"/>
            <p:cNvSpPr>
              <a:spLocks noChangeArrowheads="1"/>
            </p:cNvSpPr>
            <p:nvPr/>
          </p:nvSpPr>
          <p:spPr bwMode="auto">
            <a:xfrm>
              <a:off x="3635302" y="3600209"/>
              <a:ext cx="1226288" cy="1135716"/>
            </a:xfrm>
            <a:prstGeom prst="flowChartDecision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351"/>
            </a:p>
          </p:txBody>
        </p:sp>
        <p:sp>
          <p:nvSpPr>
            <p:cNvPr id="1993748" name="Text Box 20"/>
            <p:cNvSpPr txBox="1">
              <a:spLocks noChangeArrowheads="1"/>
            </p:cNvSpPr>
            <p:nvPr/>
          </p:nvSpPr>
          <p:spPr bwMode="auto">
            <a:xfrm>
              <a:off x="3472036" y="4020888"/>
              <a:ext cx="1568313" cy="2616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/>
                <a:t>Meta alcançada?</a:t>
              </a:r>
            </a:p>
          </p:txBody>
        </p:sp>
      </p:grpSp>
      <p:sp>
        <p:nvSpPr>
          <p:cNvPr id="1993749" name="AutoShape 21"/>
          <p:cNvSpPr>
            <a:spLocks noChangeArrowheads="1"/>
          </p:cNvSpPr>
          <p:nvPr/>
        </p:nvSpPr>
        <p:spPr bwMode="auto">
          <a:xfrm rot="5400000">
            <a:off x="3350481" y="4856690"/>
            <a:ext cx="215703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3750" name="Text Box 22"/>
          <p:cNvSpPr txBox="1">
            <a:spLocks noChangeArrowheads="1"/>
          </p:cNvSpPr>
          <p:nvPr/>
        </p:nvSpPr>
        <p:spPr bwMode="auto">
          <a:xfrm>
            <a:off x="3220581" y="4688657"/>
            <a:ext cx="474682" cy="277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pt-BR" sz="1201"/>
              <a:t>NÃO</a:t>
            </a:r>
          </a:p>
        </p:txBody>
      </p:sp>
      <p:grpSp>
        <p:nvGrpSpPr>
          <p:cNvPr id="1993751" name="Group 23"/>
          <p:cNvGrpSpPr>
            <a:grpSpLocks/>
          </p:cNvGrpSpPr>
          <p:nvPr/>
        </p:nvGrpSpPr>
        <p:grpSpPr bwMode="auto">
          <a:xfrm>
            <a:off x="2527003" y="4671973"/>
            <a:ext cx="746023" cy="686435"/>
            <a:chOff x="3766" y="3294"/>
            <a:chExt cx="626" cy="576"/>
          </a:xfrm>
        </p:grpSpPr>
        <p:sp>
          <p:nvSpPr>
            <p:cNvPr id="1993752" name="Oval 24"/>
            <p:cNvSpPr>
              <a:spLocks noChangeArrowheads="1"/>
            </p:cNvSpPr>
            <p:nvPr/>
          </p:nvSpPr>
          <p:spPr bwMode="auto">
            <a:xfrm>
              <a:off x="3787" y="3294"/>
              <a:ext cx="576" cy="57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2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993753" name="Text Box 25"/>
            <p:cNvSpPr txBox="1">
              <a:spLocks noChangeArrowheads="1"/>
            </p:cNvSpPr>
            <p:nvPr/>
          </p:nvSpPr>
          <p:spPr bwMode="auto">
            <a:xfrm>
              <a:off x="3766" y="3475"/>
              <a:ext cx="626" cy="2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pt-BR" sz="12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Measure</a:t>
              </a:r>
            </a:p>
          </p:txBody>
        </p:sp>
      </p:grpSp>
      <p:sp>
        <p:nvSpPr>
          <p:cNvPr id="1993754" name="AutoShape 26"/>
          <p:cNvSpPr>
            <a:spLocks noChangeArrowheads="1"/>
          </p:cNvSpPr>
          <p:nvPr/>
        </p:nvSpPr>
        <p:spPr bwMode="auto">
          <a:xfrm rot="16200000">
            <a:off x="4945012" y="4857882"/>
            <a:ext cx="215702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3755" name="Text Box 27"/>
          <p:cNvSpPr txBox="1">
            <a:spLocks noChangeArrowheads="1"/>
          </p:cNvSpPr>
          <p:nvPr/>
        </p:nvSpPr>
        <p:spPr bwMode="auto">
          <a:xfrm>
            <a:off x="4816305" y="4681507"/>
            <a:ext cx="425116" cy="277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pt-BR" sz="1201"/>
              <a:t>SIM</a:t>
            </a:r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CCEC2A5A-E39C-4DEF-386E-01771EF506BF}"/>
              </a:ext>
            </a:extLst>
          </p:cNvPr>
          <p:cNvGrpSpPr/>
          <p:nvPr/>
        </p:nvGrpSpPr>
        <p:grpSpPr>
          <a:xfrm>
            <a:off x="5220300" y="4726791"/>
            <a:ext cx="1784016" cy="609698"/>
            <a:chOff x="5220300" y="3871922"/>
            <a:chExt cx="1784016" cy="609698"/>
          </a:xfrm>
        </p:grpSpPr>
        <p:sp>
          <p:nvSpPr>
            <p:cNvPr id="1993756" name="Rectangle 28"/>
            <p:cNvSpPr>
              <a:spLocks noChangeArrowheads="1"/>
            </p:cNvSpPr>
            <p:nvPr/>
          </p:nvSpPr>
          <p:spPr bwMode="auto">
            <a:xfrm>
              <a:off x="5273928" y="3871922"/>
              <a:ext cx="1730388" cy="594672"/>
            </a:xfrm>
            <a:prstGeom prst="rect">
              <a:avLst/>
            </a:prstGeom>
            <a:solidFill>
              <a:srgbClr val="CCCCFF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3757" name="Text Box 29"/>
            <p:cNvSpPr txBox="1">
              <a:spLocks noChangeArrowheads="1"/>
            </p:cNvSpPr>
            <p:nvPr/>
          </p:nvSpPr>
          <p:spPr bwMode="auto">
            <a:xfrm>
              <a:off x="5220300" y="3881456"/>
              <a:ext cx="1784016" cy="6001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E3BEC3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/>
                <a:t>Elaborar e executar um plano para implementar as soluções em larga escala.</a:t>
              </a:r>
            </a:p>
          </p:txBody>
        </p:sp>
      </p:grpSp>
      <p:sp>
        <p:nvSpPr>
          <p:cNvPr id="1993758" name="AutoShape 30"/>
          <p:cNvSpPr>
            <a:spLocks noChangeArrowheads="1"/>
          </p:cNvSpPr>
          <p:nvPr/>
        </p:nvSpPr>
        <p:spPr bwMode="auto">
          <a:xfrm rot="10800000">
            <a:off x="5978239" y="4391917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0066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3759" name="Rectangle 31"/>
          <p:cNvSpPr>
            <a:spLocks noChangeArrowheads="1"/>
          </p:cNvSpPr>
          <p:nvPr/>
        </p:nvSpPr>
        <p:spPr bwMode="auto">
          <a:xfrm>
            <a:off x="5220300" y="2456552"/>
            <a:ext cx="2432316" cy="508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defTabSz="686440" eaLnBrk="0" hangingPunct="0"/>
            <a:r>
              <a:rPr lang="en-US" sz="2703" b="1" kern="0" dirty="0">
                <a:solidFill>
                  <a:srgbClr val="0000FF"/>
                </a:solidFill>
              </a:rPr>
              <a:t>IMPROVE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BBA23089-F64C-F49C-9C7E-928B16BA6F2E}"/>
              </a:ext>
            </a:extLst>
          </p:cNvPr>
          <p:cNvSpPr txBox="1">
            <a:spLocks/>
          </p:cNvSpPr>
          <p:nvPr/>
        </p:nvSpPr>
        <p:spPr bwMode="auto">
          <a:xfrm>
            <a:off x="936626" y="183621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Metodologia DMAIC</a:t>
            </a:r>
          </a:p>
        </p:txBody>
      </p:sp>
    </p:spTree>
    <p:extLst>
      <p:ext uri="{BB962C8B-B14F-4D97-AF65-F5344CB8AC3E}">
        <p14:creationId xmlns:p14="http://schemas.microsoft.com/office/powerpoint/2010/main" val="1450396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993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993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993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993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19937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9937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9937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19937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1993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1" dur="500"/>
                                        <p:tgtEl>
                                          <p:spTgt spid="1993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3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4" dur="500"/>
                                        <p:tgtEl>
                                          <p:spTgt spid="19937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3738" grpId="0" animBg="1"/>
      <p:bldP spid="1993744" grpId="0" animBg="1"/>
      <p:bldP spid="1993745" grpId="0" animBg="1"/>
      <p:bldP spid="1993749" grpId="0" animBg="1"/>
      <p:bldP spid="1993750" grpId="0"/>
      <p:bldP spid="1993754" grpId="0" animBg="1"/>
      <p:bldP spid="1993755" grpId="0"/>
      <p:bldP spid="1993758" grpId="0" animBg="1"/>
      <p:bldP spid="199375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 descr="Placa vermelha com letras brancas&#10;&#10;O conteúdo gerado por IA pode estar incorreto.">
            <a:extLst>
              <a:ext uri="{FF2B5EF4-FFF2-40B4-BE49-F238E27FC236}">
                <a16:creationId xmlns:a16="http://schemas.microsoft.com/office/drawing/2014/main" id="{0E7386A9-5B42-D843-5878-32514D10EA7C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041" y="0"/>
            <a:ext cx="6991918" cy="6858000"/>
          </a:xfrm>
          <a:prstGeom prst="rect">
            <a:avLst/>
          </a:prstGeom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4F443606-D460-A114-E611-A8732AFC5F05}"/>
              </a:ext>
            </a:extLst>
          </p:cNvPr>
          <p:cNvGrpSpPr/>
          <p:nvPr/>
        </p:nvGrpSpPr>
        <p:grpSpPr>
          <a:xfrm>
            <a:off x="3436285" y="2510178"/>
            <a:ext cx="1671429" cy="594672"/>
            <a:chOff x="3436284" y="1655309"/>
            <a:chExt cx="1671429" cy="594672"/>
          </a:xfrm>
        </p:grpSpPr>
        <p:sp>
          <p:nvSpPr>
            <p:cNvPr id="1994756" name="Rectangle 4"/>
            <p:cNvSpPr>
              <a:spLocks noChangeArrowheads="1"/>
            </p:cNvSpPr>
            <p:nvPr/>
          </p:nvSpPr>
          <p:spPr bwMode="auto">
            <a:xfrm>
              <a:off x="3436284" y="1655309"/>
              <a:ext cx="1671429" cy="594672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4757" name="Text Box 5"/>
            <p:cNvSpPr txBox="1">
              <a:spLocks noChangeArrowheads="1"/>
            </p:cNvSpPr>
            <p:nvPr/>
          </p:nvSpPr>
          <p:spPr bwMode="auto">
            <a:xfrm>
              <a:off x="3491104" y="1763757"/>
              <a:ext cx="1568313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E3BEC3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 dirty="0"/>
                <a:t>Avaliar o alcance da meta em larga escala.</a:t>
              </a:r>
            </a:p>
          </p:txBody>
        </p:sp>
      </p:grpSp>
      <p:grpSp>
        <p:nvGrpSpPr>
          <p:cNvPr id="5" name="Agrupar 4">
            <a:extLst>
              <a:ext uri="{FF2B5EF4-FFF2-40B4-BE49-F238E27FC236}">
                <a16:creationId xmlns:a16="http://schemas.microsoft.com/office/drawing/2014/main" id="{D4FD2F97-E861-5B2B-9CAB-4A83D649EA9F}"/>
              </a:ext>
            </a:extLst>
          </p:cNvPr>
          <p:cNvGrpSpPr/>
          <p:nvPr/>
        </p:nvGrpSpPr>
        <p:grpSpPr>
          <a:xfrm>
            <a:off x="3296271" y="1571099"/>
            <a:ext cx="1891272" cy="610889"/>
            <a:chOff x="3296271" y="716229"/>
            <a:chExt cx="1891272" cy="610889"/>
          </a:xfrm>
        </p:grpSpPr>
        <p:sp>
          <p:nvSpPr>
            <p:cNvPr id="1994755" name="Text Box 3"/>
            <p:cNvSpPr txBox="1">
              <a:spLocks noChangeArrowheads="1"/>
            </p:cNvSpPr>
            <p:nvPr/>
          </p:nvSpPr>
          <p:spPr bwMode="auto">
            <a:xfrm>
              <a:off x="3436284" y="716229"/>
              <a:ext cx="1568313" cy="57746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pt-BR" sz="1051">
                  <a:solidFill>
                    <a:schemeClr val="bg1"/>
                  </a:solidFill>
                </a:rPr>
                <a:t>ANALYSE: determinar as causas de cada problema prioritário.</a:t>
              </a:r>
            </a:p>
          </p:txBody>
        </p:sp>
        <p:sp>
          <p:nvSpPr>
            <p:cNvPr id="1994758" name="Rectangle 6"/>
            <p:cNvSpPr>
              <a:spLocks noChangeArrowheads="1"/>
            </p:cNvSpPr>
            <p:nvPr/>
          </p:nvSpPr>
          <p:spPr bwMode="auto">
            <a:xfrm>
              <a:off x="3382656" y="716229"/>
              <a:ext cx="1730388" cy="541044"/>
            </a:xfrm>
            <a:prstGeom prst="rect">
              <a:avLst/>
            </a:prstGeom>
            <a:solidFill>
              <a:srgbClr val="008000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4759" name="Text Box 7"/>
            <p:cNvSpPr txBox="1">
              <a:spLocks noChangeArrowheads="1"/>
            </p:cNvSpPr>
            <p:nvPr/>
          </p:nvSpPr>
          <p:spPr bwMode="auto">
            <a:xfrm>
              <a:off x="3296271" y="726954"/>
              <a:ext cx="1891272" cy="60016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CONTROL: garantir que o alcance da meta seja mantido a longo prazo.</a:t>
              </a:r>
            </a:p>
          </p:txBody>
        </p:sp>
      </p:grpSp>
      <p:sp>
        <p:nvSpPr>
          <p:cNvPr id="1994760" name="AutoShape 8"/>
          <p:cNvSpPr>
            <a:spLocks noChangeArrowheads="1"/>
          </p:cNvSpPr>
          <p:nvPr/>
        </p:nvSpPr>
        <p:spPr bwMode="auto">
          <a:xfrm>
            <a:off x="4104844" y="2165770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4762" name="AutoShape 10"/>
          <p:cNvSpPr>
            <a:spLocks noChangeArrowheads="1"/>
          </p:cNvSpPr>
          <p:nvPr/>
        </p:nvSpPr>
        <p:spPr bwMode="auto">
          <a:xfrm rot="5400000">
            <a:off x="3350481" y="3884240"/>
            <a:ext cx="215703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4763" name="Text Box 11"/>
          <p:cNvSpPr txBox="1">
            <a:spLocks noChangeArrowheads="1"/>
          </p:cNvSpPr>
          <p:nvPr/>
        </p:nvSpPr>
        <p:spPr bwMode="auto">
          <a:xfrm>
            <a:off x="3277784" y="3716208"/>
            <a:ext cx="425116" cy="277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pt-BR" sz="1201" dirty="0"/>
              <a:t>SIM</a:t>
            </a:r>
          </a:p>
        </p:txBody>
      </p:sp>
      <p:sp>
        <p:nvSpPr>
          <p:cNvPr id="1994764" name="AutoShape 12"/>
          <p:cNvSpPr>
            <a:spLocks noChangeArrowheads="1"/>
          </p:cNvSpPr>
          <p:nvPr/>
        </p:nvSpPr>
        <p:spPr bwMode="auto">
          <a:xfrm rot="16200000">
            <a:off x="4945012" y="3885432"/>
            <a:ext cx="215702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4765" name="Text Box 13"/>
          <p:cNvSpPr txBox="1">
            <a:spLocks noChangeArrowheads="1"/>
          </p:cNvSpPr>
          <p:nvPr/>
        </p:nvSpPr>
        <p:spPr bwMode="auto">
          <a:xfrm>
            <a:off x="4816305" y="3709058"/>
            <a:ext cx="474682" cy="27712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/>
            <a:r>
              <a:rPr lang="pt-BR" sz="1201"/>
              <a:t>NÃO</a:t>
            </a:r>
          </a:p>
        </p:txBody>
      </p:sp>
      <p:sp>
        <p:nvSpPr>
          <p:cNvPr id="1994766" name="AutoShape 14"/>
          <p:cNvSpPr>
            <a:spLocks noChangeArrowheads="1"/>
          </p:cNvSpPr>
          <p:nvPr/>
        </p:nvSpPr>
        <p:spPr bwMode="auto">
          <a:xfrm>
            <a:off x="4120336" y="3158479"/>
            <a:ext cx="215702" cy="296740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6ED052A1-EDBB-77E3-D045-47EDEA2D2D43}"/>
              </a:ext>
            </a:extLst>
          </p:cNvPr>
          <p:cNvGrpSpPr/>
          <p:nvPr/>
        </p:nvGrpSpPr>
        <p:grpSpPr>
          <a:xfrm>
            <a:off x="3483954" y="3482628"/>
            <a:ext cx="1568313" cy="1135716"/>
            <a:chOff x="3483953" y="2627759"/>
            <a:chExt cx="1568313" cy="1135716"/>
          </a:xfrm>
        </p:grpSpPr>
        <p:sp>
          <p:nvSpPr>
            <p:cNvPr id="1994761" name="AutoShape 9"/>
            <p:cNvSpPr>
              <a:spLocks noChangeArrowheads="1"/>
            </p:cNvSpPr>
            <p:nvPr/>
          </p:nvSpPr>
          <p:spPr bwMode="auto">
            <a:xfrm>
              <a:off x="3635302" y="2627759"/>
              <a:ext cx="1226288" cy="1135716"/>
            </a:xfrm>
            <a:prstGeom prst="flowChartDecision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351"/>
            </a:p>
          </p:txBody>
        </p:sp>
        <p:sp>
          <p:nvSpPr>
            <p:cNvPr id="1994767" name="Text Box 15"/>
            <p:cNvSpPr txBox="1">
              <a:spLocks noChangeArrowheads="1"/>
            </p:cNvSpPr>
            <p:nvPr/>
          </p:nvSpPr>
          <p:spPr bwMode="auto">
            <a:xfrm>
              <a:off x="3483953" y="3072273"/>
              <a:ext cx="1568313" cy="26161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E3BEC3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 dirty="0"/>
                <a:t>Meta alcançada?</a:t>
              </a:r>
            </a:p>
          </p:txBody>
        </p:sp>
      </p:grpSp>
      <p:grpSp>
        <p:nvGrpSpPr>
          <p:cNvPr id="1994768" name="Group 16"/>
          <p:cNvGrpSpPr>
            <a:grpSpLocks/>
          </p:cNvGrpSpPr>
          <p:nvPr/>
        </p:nvGrpSpPr>
        <p:grpSpPr bwMode="auto">
          <a:xfrm>
            <a:off x="5220307" y="3699524"/>
            <a:ext cx="746023" cy="686435"/>
            <a:chOff x="3766" y="3294"/>
            <a:chExt cx="626" cy="576"/>
          </a:xfrm>
        </p:grpSpPr>
        <p:sp>
          <p:nvSpPr>
            <p:cNvPr id="1994769" name="Oval 17"/>
            <p:cNvSpPr>
              <a:spLocks noChangeArrowheads="1"/>
            </p:cNvSpPr>
            <p:nvPr/>
          </p:nvSpPr>
          <p:spPr bwMode="auto">
            <a:xfrm>
              <a:off x="3787" y="3294"/>
              <a:ext cx="576" cy="576"/>
            </a:xfrm>
            <a:prstGeom prst="ellipse">
              <a:avLst/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pt-BR" sz="1351"/>
            </a:p>
          </p:txBody>
        </p:sp>
        <p:sp>
          <p:nvSpPr>
            <p:cNvPr id="1994770" name="Text Box 18"/>
            <p:cNvSpPr txBox="1">
              <a:spLocks noChangeArrowheads="1"/>
            </p:cNvSpPr>
            <p:nvPr/>
          </p:nvSpPr>
          <p:spPr bwMode="auto">
            <a:xfrm>
              <a:off x="3766" y="3475"/>
              <a:ext cx="626" cy="2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l"/>
              <a:r>
                <a:rPr lang="pt-BR" sz="1201" b="1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Measure</a:t>
              </a:r>
              <a:endParaRPr lang="pt-BR" sz="1201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839BE107-381D-12D8-D682-9D61CE30ED9B}"/>
              </a:ext>
            </a:extLst>
          </p:cNvPr>
          <p:cNvGrpSpPr/>
          <p:nvPr/>
        </p:nvGrpSpPr>
        <p:grpSpPr>
          <a:xfrm>
            <a:off x="1545012" y="3753150"/>
            <a:ext cx="1730388" cy="594672"/>
            <a:chOff x="1545012" y="2898281"/>
            <a:chExt cx="1730388" cy="594672"/>
          </a:xfrm>
        </p:grpSpPr>
        <p:sp>
          <p:nvSpPr>
            <p:cNvPr id="1994771" name="Rectangle 19"/>
            <p:cNvSpPr>
              <a:spLocks noChangeArrowheads="1"/>
            </p:cNvSpPr>
            <p:nvPr/>
          </p:nvSpPr>
          <p:spPr bwMode="auto">
            <a:xfrm>
              <a:off x="1545012" y="2898281"/>
              <a:ext cx="1730388" cy="594672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4772" name="Text Box 20"/>
            <p:cNvSpPr txBox="1">
              <a:spLocks noChangeArrowheads="1"/>
            </p:cNvSpPr>
            <p:nvPr/>
          </p:nvSpPr>
          <p:spPr bwMode="auto">
            <a:xfrm>
              <a:off x="1642734" y="3006729"/>
              <a:ext cx="1568313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E3BEC3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 dirty="0"/>
                <a:t>Padronizar as alterações.</a:t>
              </a:r>
            </a:p>
          </p:txBody>
        </p:sp>
      </p:grpSp>
      <p:sp>
        <p:nvSpPr>
          <p:cNvPr id="1994773" name="AutoShape 21"/>
          <p:cNvSpPr>
            <a:spLocks noChangeArrowheads="1"/>
          </p:cNvSpPr>
          <p:nvPr/>
        </p:nvSpPr>
        <p:spPr bwMode="auto">
          <a:xfrm>
            <a:off x="2301760" y="4401450"/>
            <a:ext cx="215702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4777" name="AutoShape 25"/>
          <p:cNvSpPr>
            <a:spLocks noChangeArrowheads="1"/>
          </p:cNvSpPr>
          <p:nvPr/>
        </p:nvSpPr>
        <p:spPr bwMode="auto">
          <a:xfrm rot="16200000">
            <a:off x="3423176" y="4901976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sp>
        <p:nvSpPr>
          <p:cNvPr id="1994779" name="AutoShape 27"/>
          <p:cNvSpPr>
            <a:spLocks noChangeArrowheads="1"/>
          </p:cNvSpPr>
          <p:nvPr/>
        </p:nvSpPr>
        <p:spPr bwMode="auto">
          <a:xfrm rot="16200000">
            <a:off x="5801864" y="4901976"/>
            <a:ext cx="215703" cy="296741"/>
          </a:xfrm>
          <a:prstGeom prst="downArrow">
            <a:avLst>
              <a:gd name="adj1" fmla="val 50000"/>
              <a:gd name="adj2" fmla="val 34392"/>
            </a:avLst>
          </a:prstGeom>
          <a:solidFill>
            <a:srgbClr val="008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pt-BR" sz="1351"/>
          </a:p>
        </p:txBody>
      </p:sp>
      <p:grpSp>
        <p:nvGrpSpPr>
          <p:cNvPr id="9" name="Agrupar 8">
            <a:extLst>
              <a:ext uri="{FF2B5EF4-FFF2-40B4-BE49-F238E27FC236}">
                <a16:creationId xmlns:a16="http://schemas.microsoft.com/office/drawing/2014/main" id="{5FF58F11-E411-4289-8AB2-89CDDFA9277D}"/>
              </a:ext>
            </a:extLst>
          </p:cNvPr>
          <p:cNvGrpSpPr/>
          <p:nvPr/>
        </p:nvGrpSpPr>
        <p:grpSpPr>
          <a:xfrm>
            <a:off x="1543821" y="4780419"/>
            <a:ext cx="1730388" cy="594672"/>
            <a:chOff x="1543821" y="3925550"/>
            <a:chExt cx="1730388" cy="594672"/>
          </a:xfrm>
        </p:grpSpPr>
        <p:sp>
          <p:nvSpPr>
            <p:cNvPr id="1994778" name="Rectangle 26"/>
            <p:cNvSpPr>
              <a:spLocks noChangeArrowheads="1"/>
            </p:cNvSpPr>
            <p:nvPr/>
          </p:nvSpPr>
          <p:spPr bwMode="auto">
            <a:xfrm>
              <a:off x="1543821" y="3925550"/>
              <a:ext cx="1730388" cy="594672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4780" name="Text Box 28"/>
            <p:cNvSpPr txBox="1">
              <a:spLocks noChangeArrowheads="1"/>
            </p:cNvSpPr>
            <p:nvPr/>
          </p:nvSpPr>
          <p:spPr bwMode="auto">
            <a:xfrm>
              <a:off x="1598641" y="4033998"/>
              <a:ext cx="1568313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E3BEC3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 dirty="0"/>
                <a:t>Transmitir os novos padrões.</a:t>
              </a:r>
            </a:p>
          </p:txBody>
        </p:sp>
      </p:grp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77E81B71-8EA9-38D1-E161-2E981EC9F09C}"/>
              </a:ext>
            </a:extLst>
          </p:cNvPr>
          <p:cNvGrpSpPr/>
          <p:nvPr/>
        </p:nvGrpSpPr>
        <p:grpSpPr>
          <a:xfrm>
            <a:off x="3702650" y="4780420"/>
            <a:ext cx="2054538" cy="960753"/>
            <a:chOff x="3702650" y="3925550"/>
            <a:chExt cx="2054538" cy="960753"/>
          </a:xfrm>
        </p:grpSpPr>
        <p:sp>
          <p:nvSpPr>
            <p:cNvPr id="1994776" name="Rectangle 24"/>
            <p:cNvSpPr>
              <a:spLocks noChangeArrowheads="1"/>
            </p:cNvSpPr>
            <p:nvPr/>
          </p:nvSpPr>
          <p:spPr bwMode="auto">
            <a:xfrm>
              <a:off x="3761625" y="3925550"/>
              <a:ext cx="1946091" cy="938719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4781" name="Text Box 29"/>
            <p:cNvSpPr txBox="1">
              <a:spLocks noChangeArrowheads="1"/>
            </p:cNvSpPr>
            <p:nvPr/>
          </p:nvSpPr>
          <p:spPr bwMode="auto">
            <a:xfrm>
              <a:off x="3702650" y="3947584"/>
              <a:ext cx="2054538" cy="93871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E3BEC3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ctr"/>
              <a:r>
                <a:rPr lang="pt-BR" sz="1100" b="1" dirty="0"/>
                <a:t>Implementar um plano para monitoramento da performance e tomada de ações corretivas, caso surjam anomalias.</a:t>
              </a:r>
            </a:p>
          </p:txBody>
        </p:sp>
      </p:grpSp>
      <p:grpSp>
        <p:nvGrpSpPr>
          <p:cNvPr id="11" name="Agrupar 10">
            <a:extLst>
              <a:ext uri="{FF2B5EF4-FFF2-40B4-BE49-F238E27FC236}">
                <a16:creationId xmlns:a16="http://schemas.microsoft.com/office/drawing/2014/main" id="{DFFEB2A0-7880-409C-0E9B-82BF267FED08}"/>
              </a:ext>
            </a:extLst>
          </p:cNvPr>
          <p:cNvGrpSpPr/>
          <p:nvPr/>
        </p:nvGrpSpPr>
        <p:grpSpPr>
          <a:xfrm>
            <a:off x="6112904" y="4780419"/>
            <a:ext cx="1730388" cy="594672"/>
            <a:chOff x="6112904" y="3925550"/>
            <a:chExt cx="1730388" cy="594672"/>
          </a:xfrm>
        </p:grpSpPr>
        <p:sp>
          <p:nvSpPr>
            <p:cNvPr id="1994774" name="Rectangle 22"/>
            <p:cNvSpPr>
              <a:spLocks noChangeArrowheads="1"/>
            </p:cNvSpPr>
            <p:nvPr/>
          </p:nvSpPr>
          <p:spPr bwMode="auto">
            <a:xfrm>
              <a:off x="6112904" y="3925550"/>
              <a:ext cx="1730388" cy="594672"/>
            </a:xfrm>
            <a:prstGeom prst="rect">
              <a:avLst/>
            </a:prstGeom>
            <a:solidFill>
              <a:srgbClr val="CCFFCC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 sz="1051"/>
            </a:p>
          </p:txBody>
        </p:sp>
        <p:sp>
          <p:nvSpPr>
            <p:cNvPr id="1994782" name="Text Box 30"/>
            <p:cNvSpPr txBox="1">
              <a:spLocks noChangeArrowheads="1"/>
            </p:cNvSpPr>
            <p:nvPr/>
          </p:nvSpPr>
          <p:spPr bwMode="auto">
            <a:xfrm>
              <a:off x="6193942" y="4033998"/>
              <a:ext cx="1568313" cy="43088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E3BEC3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pt-BR" sz="1100" b="1"/>
                <a:t>Sumarizar o trabalho e fazer recomendações.</a:t>
              </a:r>
            </a:p>
          </p:txBody>
        </p:sp>
      </p:grpSp>
      <p:sp>
        <p:nvSpPr>
          <p:cNvPr id="1994783" name="Rectangle 31"/>
          <p:cNvSpPr>
            <a:spLocks noChangeArrowheads="1"/>
          </p:cNvSpPr>
          <p:nvPr/>
        </p:nvSpPr>
        <p:spPr bwMode="auto">
          <a:xfrm>
            <a:off x="5275119" y="2456552"/>
            <a:ext cx="2432316" cy="508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defTabSz="686440" eaLnBrk="0" hangingPunct="0"/>
            <a:r>
              <a:rPr lang="en-US" sz="2703" b="1" kern="0" dirty="0">
                <a:solidFill>
                  <a:srgbClr val="0000FF"/>
                </a:solidFill>
              </a:rPr>
              <a:t>CONTROL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7377CDB-4775-78F8-AE31-1E43B546986D}"/>
              </a:ext>
            </a:extLst>
          </p:cNvPr>
          <p:cNvSpPr txBox="1">
            <a:spLocks/>
          </p:cNvSpPr>
          <p:nvPr/>
        </p:nvSpPr>
        <p:spPr bwMode="auto">
          <a:xfrm>
            <a:off x="936626" y="183621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Metodologia DMAIC</a:t>
            </a:r>
          </a:p>
        </p:txBody>
      </p:sp>
    </p:spTree>
    <p:extLst>
      <p:ext uri="{BB962C8B-B14F-4D97-AF65-F5344CB8AC3E}">
        <p14:creationId xmlns:p14="http://schemas.microsoft.com/office/powerpoint/2010/main" val="246640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94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94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9947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947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94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9947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9947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9947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994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94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4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994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4760" grpId="0" animBg="1"/>
      <p:bldP spid="1994762" grpId="0" animBg="1"/>
      <p:bldP spid="1994763" grpId="0"/>
      <p:bldP spid="1994764" grpId="0" animBg="1"/>
      <p:bldP spid="1994765" grpId="0"/>
      <p:bldP spid="1994766" grpId="0" animBg="1"/>
      <p:bldP spid="1994773" grpId="0" animBg="1"/>
      <p:bldP spid="1994777" grpId="0" animBg="1"/>
      <p:bldP spid="1994779" grpId="0" animBg="1"/>
      <p:bldP spid="199478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 descr="Uma imagem contendo Diagrama&#10;&#10;O conteúdo gerado por IA pode estar incorreto.">
            <a:extLst>
              <a:ext uri="{FF2B5EF4-FFF2-40B4-BE49-F238E27FC236}">
                <a16:creationId xmlns:a16="http://schemas.microsoft.com/office/drawing/2014/main" id="{8808B193-6DF2-6B20-6490-CFA9BE0A626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  <p:sp>
        <p:nvSpPr>
          <p:cNvPr id="335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751683" y="2170673"/>
            <a:ext cx="5909275" cy="248536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68644" tIns="34322" rIns="68644" bIns="34322" numCol="1" rtlCol="0" anchor="t" anchorCtr="0" compatLnSpc="1">
            <a:prstTxWarp prst="textNoShape">
              <a:avLst/>
            </a:prstTxWarp>
            <a:spAutoFit/>
          </a:bodyPr>
          <a:lstStyle/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800" dirty="0"/>
              <a:t>Redução de custos</a:t>
            </a:r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800" dirty="0"/>
              <a:t>Aprendizagem</a:t>
            </a:r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800" dirty="0"/>
              <a:t>Aumento da satisfação dos clientes</a:t>
            </a:r>
          </a:p>
          <a:p>
            <a:pPr>
              <a:spcBef>
                <a:spcPts val="0"/>
              </a:spcBef>
              <a:spcAft>
                <a:spcPts val="1802"/>
              </a:spcAft>
              <a:buFont typeface="Wingdings" panose="05000000000000000000" pitchFamily="2" charset="2"/>
              <a:buChar char="ü"/>
            </a:pPr>
            <a:r>
              <a:rPr lang="pt-BR" sz="2800" dirty="0"/>
              <a:t>Aumento do lucro operacional</a:t>
            </a:r>
          </a:p>
        </p:txBody>
      </p:sp>
      <p:sp>
        <p:nvSpPr>
          <p:cNvPr id="4" name="Título 1"/>
          <p:cNvSpPr txBox="1">
            <a:spLocks/>
          </p:cNvSpPr>
          <p:nvPr/>
        </p:nvSpPr>
        <p:spPr bwMode="auto">
          <a:xfrm>
            <a:off x="985423" y="227618"/>
            <a:ext cx="6675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2800" dirty="0"/>
              <a:t>Benefícios do Six Sigma</a:t>
            </a:r>
          </a:p>
        </p:txBody>
      </p:sp>
      <p:pic>
        <p:nvPicPr>
          <p:cNvPr id="7" name="Imagem 6" descr="Logotipo, Ícone&#10;&#10;Descrição gerada automaticamente">
            <a:extLst>
              <a:ext uri="{FF2B5EF4-FFF2-40B4-BE49-F238E27FC236}">
                <a16:creationId xmlns:a16="http://schemas.microsoft.com/office/drawing/2014/main" id="{40BB5C61-AB10-D461-2E12-9402E4EE2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553" y="1712568"/>
            <a:ext cx="916211" cy="916211"/>
          </a:xfrm>
          <a:prstGeom prst="rect">
            <a:avLst/>
          </a:prstGeom>
        </p:spPr>
      </p:pic>
      <p:pic>
        <p:nvPicPr>
          <p:cNvPr id="9" name="Imagem 8" descr="Ícone&#10;&#10;Descrição gerada automaticamente">
            <a:extLst>
              <a:ext uri="{FF2B5EF4-FFF2-40B4-BE49-F238E27FC236}">
                <a16:creationId xmlns:a16="http://schemas.microsoft.com/office/drawing/2014/main" id="{40072FE3-3528-F035-9B04-706A122715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1" y="2625751"/>
            <a:ext cx="916211" cy="916211"/>
          </a:xfrm>
          <a:prstGeom prst="rect">
            <a:avLst/>
          </a:prstGeom>
        </p:spPr>
      </p:pic>
      <p:pic>
        <p:nvPicPr>
          <p:cNvPr id="11" name="Imagem 10" descr="Forma&#10;&#10;Descrição gerada automaticamente">
            <a:extLst>
              <a:ext uri="{FF2B5EF4-FFF2-40B4-BE49-F238E27FC236}">
                <a16:creationId xmlns:a16="http://schemas.microsoft.com/office/drawing/2014/main" id="{70DE8F6D-D224-8940-A5B5-C49BE599B4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61738" y="3230256"/>
            <a:ext cx="888993" cy="888993"/>
          </a:xfrm>
          <a:prstGeom prst="rect">
            <a:avLst/>
          </a:prstGeom>
        </p:spPr>
      </p:pic>
      <p:pic>
        <p:nvPicPr>
          <p:cNvPr id="13" name="Imagem 12" descr="Ícone&#10;&#10;Descrição gerada automaticamente com confiança média">
            <a:extLst>
              <a:ext uri="{FF2B5EF4-FFF2-40B4-BE49-F238E27FC236}">
                <a16:creationId xmlns:a16="http://schemas.microsoft.com/office/drawing/2014/main" id="{F5D4982E-CBD4-E1B2-83C0-1D8E7C301F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2745" y="4289838"/>
            <a:ext cx="824302" cy="82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46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35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35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35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35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26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2580640"/>
            <a:ext cx="9144000" cy="2824480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026"/>
          <p:cNvSpPr>
            <a:spLocks noChangeArrowheads="1"/>
          </p:cNvSpPr>
          <p:nvPr/>
        </p:nvSpPr>
        <p:spPr bwMode="auto">
          <a:xfrm>
            <a:off x="1053372" y="3222882"/>
            <a:ext cx="6694934" cy="20614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2075" tIns="46038" rIns="92075" bIns="46038">
            <a:spAutoFit/>
          </a:bodyPr>
          <a:lstStyle/>
          <a:p>
            <a:pPr>
              <a:defRPr/>
            </a:pPr>
            <a:r>
              <a:rPr kumimoji="1" lang="en-US" sz="2000" dirty="0">
                <a:solidFill>
                  <a:schemeClr val="bg1"/>
                </a:solidFill>
                <a:latin typeface="Gotham-Bold"/>
                <a:cs typeface="Gotham-Bold"/>
              </a:rPr>
              <a:t>Copyright © 2025  Prof. Paulo Sampaio</a:t>
            </a:r>
          </a:p>
          <a:p>
            <a:pPr>
              <a:defRPr/>
            </a:pPr>
            <a:r>
              <a:rPr kumimoji="1" lang="en-US" sz="2000" dirty="0">
                <a:solidFill>
                  <a:schemeClr val="bg1"/>
                </a:solidFill>
                <a:latin typeface="Gotham-Bold"/>
                <a:cs typeface="Gotham-Bold"/>
                <a:hlinkClick r:id="rId3"/>
              </a:rPr>
              <a:t>profpaulo.sampaio@fiap.com.br</a:t>
            </a:r>
            <a:r>
              <a:rPr kumimoji="1" lang="en-US" sz="2000" dirty="0">
                <a:solidFill>
                  <a:schemeClr val="bg1"/>
                </a:solidFill>
                <a:latin typeface="Gotham-Bold"/>
                <a:cs typeface="Gotham-Bold"/>
              </a:rPr>
              <a:t> </a:t>
            </a:r>
          </a:p>
          <a:p>
            <a:pPr>
              <a:defRPr/>
            </a:pPr>
            <a:r>
              <a:rPr kumimoji="1" lang="en-US" sz="2000" dirty="0">
                <a:solidFill>
                  <a:schemeClr val="bg1"/>
                </a:solidFill>
                <a:latin typeface="Gotham-Bold"/>
                <a:cs typeface="Gotham-Bold"/>
                <a:hlinkClick r:id="rId4"/>
              </a:rPr>
              <a:t>https://www.linkedin/in/profpaulosampaio</a:t>
            </a:r>
            <a:r>
              <a:rPr kumimoji="1" lang="en-US" sz="2000" dirty="0">
                <a:solidFill>
                  <a:schemeClr val="bg1"/>
                </a:solidFill>
                <a:latin typeface="Gotham-Bold"/>
                <a:cs typeface="Gotham-Bold"/>
              </a:rPr>
              <a:t> </a:t>
            </a:r>
          </a:p>
          <a:p>
            <a:pPr>
              <a:defRPr/>
            </a:pPr>
            <a:endParaRPr kumimoji="1" lang="en-US" sz="1600" dirty="0">
              <a:solidFill>
                <a:schemeClr val="bg1"/>
              </a:solidFill>
              <a:latin typeface="Gotham-Book"/>
              <a:cs typeface="Gotham-Book"/>
            </a:endParaRPr>
          </a:p>
          <a:p>
            <a:pPr>
              <a:lnSpc>
                <a:spcPct val="110000"/>
              </a:lnSpc>
              <a:defRPr/>
            </a:pP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Todos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direitos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reservados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.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Reprodução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ou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divulgação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total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ou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parcial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deste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documento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é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expressamente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proíbido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sem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o </a:t>
            </a:r>
            <a:r>
              <a:rPr kumimoji="1" lang="pt-BR" sz="1600" dirty="0">
                <a:solidFill>
                  <a:schemeClr val="bg1"/>
                </a:solidFill>
                <a:latin typeface="Gotham-Book"/>
                <a:cs typeface="Gotham-Book"/>
              </a:rPr>
              <a:t>consentimento formal, por escrito,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 do Professor (</a:t>
            </a:r>
            <a:r>
              <a:rPr kumimoji="1" lang="en-US" sz="1600" dirty="0" err="1">
                <a:solidFill>
                  <a:schemeClr val="bg1"/>
                </a:solidFill>
                <a:latin typeface="Gotham-Book"/>
                <a:cs typeface="Gotham-Book"/>
              </a:rPr>
              <a:t>autor</a:t>
            </a:r>
            <a:r>
              <a:rPr kumimoji="1" lang="en-US" sz="1600" dirty="0">
                <a:solidFill>
                  <a:schemeClr val="bg1"/>
                </a:solidFill>
                <a:latin typeface="Gotham-Book"/>
                <a:cs typeface="Gotham-Book"/>
              </a:rPr>
              <a:t>).</a:t>
            </a:r>
          </a:p>
        </p:txBody>
      </p:sp>
      <p:sp>
        <p:nvSpPr>
          <p:cNvPr id="5" name="Rectangle 4"/>
          <p:cNvSpPr/>
          <p:nvPr/>
        </p:nvSpPr>
        <p:spPr>
          <a:xfrm>
            <a:off x="747966" y="3342641"/>
            <a:ext cx="72000" cy="1239520"/>
          </a:xfrm>
          <a:prstGeom prst="rect">
            <a:avLst/>
          </a:prstGeom>
          <a:solidFill>
            <a:srgbClr val="F026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7837508" y="333716"/>
            <a:ext cx="975616" cy="26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59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O conteúdo gerado por IA pode estar incorreto.">
            <a:extLst>
              <a:ext uri="{FF2B5EF4-FFF2-40B4-BE49-F238E27FC236}">
                <a16:creationId xmlns:a16="http://schemas.microsoft.com/office/drawing/2014/main" id="{670CC7A0-C506-0CF8-554F-0F24BF45FB4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053634" y="2722773"/>
            <a:ext cx="2911825" cy="159434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lIns="68644" tIns="34322" rIns="68644" bIns="34322">
            <a:spAutoFit/>
          </a:bodyPr>
          <a:lstStyle/>
          <a:p>
            <a:pPr algn="ctr"/>
            <a:r>
              <a:rPr lang="x-none" sz="4955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O que é </a:t>
            </a:r>
          </a:p>
          <a:p>
            <a:pPr algn="ctr"/>
            <a:r>
              <a:rPr lang="x-none" sz="4955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S</a:t>
            </a:r>
            <a:r>
              <a:rPr lang="pt-BR" sz="4955" b="1" dirty="0" err="1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ix</a:t>
            </a:r>
            <a:r>
              <a:rPr lang="x-none" sz="4955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Sigma?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D5FEE0A9-F057-FE72-69F9-3D292FF3281C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  <p:pic>
        <p:nvPicPr>
          <p:cNvPr id="8" name="Imagem 7" descr="Logotipo&#10;&#10;Descrição gerada automaticamente">
            <a:extLst>
              <a:ext uri="{FF2B5EF4-FFF2-40B4-BE49-F238E27FC236}">
                <a16:creationId xmlns:a16="http://schemas.microsoft.com/office/drawing/2014/main" id="{61C10B30-FB6A-CEA0-897A-6D66FB220D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0047" y="2841722"/>
            <a:ext cx="1038971" cy="103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0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Imagem 26" descr="Texto&#10;&#10;O conteúdo gerado por IA pode estar incorreto.">
            <a:extLst>
              <a:ext uri="{FF2B5EF4-FFF2-40B4-BE49-F238E27FC236}">
                <a16:creationId xmlns:a16="http://schemas.microsoft.com/office/drawing/2014/main" id="{5078E30A-171F-D8B9-5C22-7C7DB3CC3365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4" name="CaixaDeTexto 9"/>
          <p:cNvSpPr txBox="1"/>
          <p:nvPr/>
        </p:nvSpPr>
        <p:spPr>
          <a:xfrm>
            <a:off x="3780174" y="4467569"/>
            <a:ext cx="1218709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Erro em faturas</a:t>
            </a:r>
          </a:p>
        </p:txBody>
      </p:sp>
      <p:sp>
        <p:nvSpPr>
          <p:cNvPr id="5" name="CaixaDeTexto 9"/>
          <p:cNvSpPr txBox="1"/>
          <p:nvPr/>
        </p:nvSpPr>
        <p:spPr>
          <a:xfrm>
            <a:off x="1655377" y="2388424"/>
            <a:ext cx="894109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Carne fora do ponto</a:t>
            </a:r>
          </a:p>
        </p:txBody>
      </p:sp>
      <p:sp>
        <p:nvSpPr>
          <p:cNvPr id="8" name="CaixaDeTexto 9"/>
          <p:cNvSpPr txBox="1"/>
          <p:nvPr/>
        </p:nvSpPr>
        <p:spPr>
          <a:xfrm>
            <a:off x="5799396" y="3089521"/>
            <a:ext cx="1459512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Erro em contratos</a:t>
            </a:r>
          </a:p>
        </p:txBody>
      </p:sp>
      <p:sp>
        <p:nvSpPr>
          <p:cNvPr id="9" name="CaixaDeTexto 9"/>
          <p:cNvSpPr txBox="1"/>
          <p:nvPr/>
        </p:nvSpPr>
        <p:spPr>
          <a:xfrm>
            <a:off x="5821430" y="1790578"/>
            <a:ext cx="1567624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Erro em resultados de exames médicos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3778024" y="3077488"/>
            <a:ext cx="1783848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Quebra de equipamento</a:t>
            </a:r>
          </a:p>
        </p:txBody>
      </p:sp>
      <p:sp>
        <p:nvSpPr>
          <p:cNvPr id="11" name="CaixaDeTexto 9"/>
          <p:cNvSpPr txBox="1"/>
          <p:nvPr/>
        </p:nvSpPr>
        <p:spPr>
          <a:xfrm>
            <a:off x="3780173" y="3505373"/>
            <a:ext cx="1783848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Quebra de componente</a:t>
            </a:r>
          </a:p>
        </p:txBody>
      </p:sp>
      <p:sp>
        <p:nvSpPr>
          <p:cNvPr id="12" name="CaixaDeTexto 9"/>
          <p:cNvSpPr txBox="1"/>
          <p:nvPr/>
        </p:nvSpPr>
        <p:spPr>
          <a:xfrm>
            <a:off x="1641716" y="3011504"/>
            <a:ext cx="1399875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Erro na comanda</a:t>
            </a:r>
          </a:p>
        </p:txBody>
      </p:sp>
      <p:sp>
        <p:nvSpPr>
          <p:cNvPr id="13" name="CaixaDeTexto 9"/>
          <p:cNvSpPr txBox="1"/>
          <p:nvPr/>
        </p:nvSpPr>
        <p:spPr>
          <a:xfrm>
            <a:off x="1641715" y="4026280"/>
            <a:ext cx="1232456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Atraso de voo</a:t>
            </a:r>
          </a:p>
        </p:txBody>
      </p:sp>
      <p:sp>
        <p:nvSpPr>
          <p:cNvPr id="14" name="CaixaDeTexto 9"/>
          <p:cNvSpPr txBox="1"/>
          <p:nvPr/>
        </p:nvSpPr>
        <p:spPr>
          <a:xfrm>
            <a:off x="1641716" y="4453248"/>
            <a:ext cx="1647165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Extravio de bagagem</a:t>
            </a:r>
          </a:p>
        </p:txBody>
      </p:sp>
      <p:sp>
        <p:nvSpPr>
          <p:cNvPr id="15" name="CaixaDeTexto 9"/>
          <p:cNvSpPr txBox="1"/>
          <p:nvPr/>
        </p:nvSpPr>
        <p:spPr>
          <a:xfrm>
            <a:off x="1641715" y="4880216"/>
            <a:ext cx="1189924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Overbooking</a:t>
            </a:r>
            <a:endParaRPr lang="pt-BR" sz="1201" b="1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CaixaDeTexto 9"/>
          <p:cNvSpPr txBox="1"/>
          <p:nvPr/>
        </p:nvSpPr>
        <p:spPr>
          <a:xfrm>
            <a:off x="5785030" y="3959167"/>
            <a:ext cx="1358813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 atrasado</a:t>
            </a:r>
          </a:p>
        </p:txBody>
      </p:sp>
      <p:sp>
        <p:nvSpPr>
          <p:cNvPr id="17" name="CaixaDeTexto 9"/>
          <p:cNvSpPr txBox="1"/>
          <p:nvPr/>
        </p:nvSpPr>
        <p:spPr>
          <a:xfrm>
            <a:off x="5785029" y="4438720"/>
            <a:ext cx="1837904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 acima do custo</a:t>
            </a:r>
          </a:p>
        </p:txBody>
      </p:sp>
      <p:sp>
        <p:nvSpPr>
          <p:cNvPr id="18" name="CaixaDeTexto 9"/>
          <p:cNvSpPr txBox="1"/>
          <p:nvPr/>
        </p:nvSpPr>
        <p:spPr>
          <a:xfrm>
            <a:off x="5785029" y="4861242"/>
            <a:ext cx="2009324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 que não entrega o </a:t>
            </a:r>
          </a:p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escopo definido</a:t>
            </a:r>
          </a:p>
        </p:txBody>
      </p:sp>
      <p:sp>
        <p:nvSpPr>
          <p:cNvPr id="19" name="CaixaDeTexto 9"/>
          <p:cNvSpPr txBox="1"/>
          <p:nvPr/>
        </p:nvSpPr>
        <p:spPr>
          <a:xfrm>
            <a:off x="5794871" y="2418504"/>
            <a:ext cx="1828063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Projeto que não atende aos requisitos do cliente</a:t>
            </a:r>
          </a:p>
        </p:txBody>
      </p:sp>
      <p:sp>
        <p:nvSpPr>
          <p:cNvPr id="20" name="CaixaDeTexto 9"/>
          <p:cNvSpPr txBox="1"/>
          <p:nvPr/>
        </p:nvSpPr>
        <p:spPr>
          <a:xfrm>
            <a:off x="1647540" y="5479064"/>
            <a:ext cx="1874937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Tempo de aeronave em solo além do necessário</a:t>
            </a:r>
          </a:p>
        </p:txBody>
      </p:sp>
      <p:sp>
        <p:nvSpPr>
          <p:cNvPr id="21" name="CaixaDeTexto 9"/>
          <p:cNvSpPr txBox="1"/>
          <p:nvPr/>
        </p:nvSpPr>
        <p:spPr>
          <a:xfrm>
            <a:off x="3771774" y="1790579"/>
            <a:ext cx="1297343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Papel “atolado” na impressora</a:t>
            </a:r>
          </a:p>
        </p:txBody>
      </p:sp>
      <p:sp>
        <p:nvSpPr>
          <p:cNvPr id="22" name="CaixaDeTexto 9"/>
          <p:cNvSpPr txBox="1"/>
          <p:nvPr/>
        </p:nvSpPr>
        <p:spPr>
          <a:xfrm>
            <a:off x="3778025" y="2447173"/>
            <a:ext cx="1395825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Excesso de toner na impressão</a:t>
            </a:r>
          </a:p>
        </p:txBody>
      </p:sp>
      <p:sp>
        <p:nvSpPr>
          <p:cNvPr id="23" name="CaixaDeTexto 9"/>
          <p:cNvSpPr txBox="1"/>
          <p:nvPr/>
        </p:nvSpPr>
        <p:spPr>
          <a:xfrm>
            <a:off x="1641715" y="3424554"/>
            <a:ext cx="1027064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Desperdíco</a:t>
            </a:r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comida</a:t>
            </a:r>
          </a:p>
        </p:txBody>
      </p:sp>
      <p:sp>
        <p:nvSpPr>
          <p:cNvPr id="24" name="CaixaDeTexto 9"/>
          <p:cNvSpPr txBox="1"/>
          <p:nvPr/>
        </p:nvSpPr>
        <p:spPr>
          <a:xfrm>
            <a:off x="3780173" y="5483324"/>
            <a:ext cx="1542826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Não cumprimento do prazo de entrega</a:t>
            </a:r>
          </a:p>
        </p:txBody>
      </p:sp>
      <p:sp>
        <p:nvSpPr>
          <p:cNvPr id="26" name="CaixaDeTexto 9"/>
          <p:cNvSpPr txBox="1"/>
          <p:nvPr/>
        </p:nvSpPr>
        <p:spPr>
          <a:xfrm>
            <a:off x="3780173" y="3959168"/>
            <a:ext cx="1783848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Falta de energia elétrica</a:t>
            </a:r>
          </a:p>
        </p:txBody>
      </p:sp>
      <p:sp>
        <p:nvSpPr>
          <p:cNvPr id="29" name="CaixaDeTexto 9"/>
          <p:cNvSpPr txBox="1"/>
          <p:nvPr/>
        </p:nvSpPr>
        <p:spPr>
          <a:xfrm>
            <a:off x="3780173" y="4861349"/>
            <a:ext cx="1056322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Demora no atendimento</a:t>
            </a:r>
          </a:p>
        </p:txBody>
      </p:sp>
      <p:sp>
        <p:nvSpPr>
          <p:cNvPr id="30" name="CaixaDeTexto 9"/>
          <p:cNvSpPr txBox="1"/>
          <p:nvPr/>
        </p:nvSpPr>
        <p:spPr>
          <a:xfrm>
            <a:off x="5794870" y="5483324"/>
            <a:ext cx="1784786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Demora no lançamento de um novo produto</a:t>
            </a:r>
          </a:p>
        </p:txBody>
      </p:sp>
      <p:sp>
        <p:nvSpPr>
          <p:cNvPr id="33" name="CaixaDeTexto 9"/>
          <p:cNvSpPr txBox="1"/>
          <p:nvPr/>
        </p:nvSpPr>
        <p:spPr>
          <a:xfrm>
            <a:off x="1647539" y="1790580"/>
            <a:ext cx="1228468" cy="461921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Baixo faturamento</a:t>
            </a:r>
          </a:p>
        </p:txBody>
      </p:sp>
      <p:sp>
        <p:nvSpPr>
          <p:cNvPr id="34" name="CaixaDeTexto 9"/>
          <p:cNvSpPr txBox="1"/>
          <p:nvPr/>
        </p:nvSpPr>
        <p:spPr>
          <a:xfrm>
            <a:off x="5790617" y="3505373"/>
            <a:ext cx="1832317" cy="277127"/>
          </a:xfrm>
          <a:prstGeom prst="rect">
            <a:avLst/>
          </a:prstGeom>
          <a:solidFill>
            <a:srgbClr val="FF0000"/>
          </a:solidFill>
          <a:effectLst>
            <a:outerShdw blurRad="50800" dist="38100" dir="2700000" algn="tl" rotWithShape="0">
              <a:prstClr val="black">
                <a:alpha val="76000"/>
              </a:prstClr>
            </a:outerShdw>
          </a:effectLst>
        </p:spPr>
        <p:txBody>
          <a:bodyPr wrap="square" rtlCol="0">
            <a:spAutoFit/>
          </a:bodyPr>
          <a:lstStyle>
            <a:defPPr>
              <a:defRPr lang="pt-BR"/>
            </a:defPPr>
          </a:lstStyle>
          <a:p>
            <a:pPr algn="ctr"/>
            <a:r>
              <a:rPr lang="pt-BR" sz="1201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Desperdício de material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ED35FAB0-3520-6472-633D-A61707141FF4}"/>
              </a:ext>
            </a:extLst>
          </p:cNvPr>
          <p:cNvSpPr/>
          <p:nvPr/>
        </p:nvSpPr>
        <p:spPr>
          <a:xfrm>
            <a:off x="1422774" y="881294"/>
            <a:ext cx="195418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Defeitos</a:t>
            </a:r>
            <a:endParaRPr lang="x-none" sz="4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00FF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5" name="Título 1">
            <a:extLst>
              <a:ext uri="{FF2B5EF4-FFF2-40B4-BE49-F238E27FC236}">
                <a16:creationId xmlns:a16="http://schemas.microsoft.com/office/drawing/2014/main" id="{9798D0C7-878F-76F4-6599-CC27A643D26C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2011787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6" grpId="0" animBg="1"/>
      <p:bldP spid="29" grpId="0" animBg="1"/>
      <p:bldP spid="30" grpId="0" animBg="1"/>
      <p:bldP spid="33" grpId="0" animBg="1"/>
      <p:bldP spid="3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445F28E7-CE8B-1400-2034-B84D39E35BA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35" name="Retângulo 34">
            <a:extLst>
              <a:ext uri="{FF2B5EF4-FFF2-40B4-BE49-F238E27FC236}">
                <a16:creationId xmlns:a16="http://schemas.microsoft.com/office/drawing/2014/main" id="{ED35FAB0-3520-6472-633D-A61707141FF4}"/>
              </a:ext>
            </a:extLst>
          </p:cNvPr>
          <p:cNvSpPr/>
          <p:nvPr/>
        </p:nvSpPr>
        <p:spPr>
          <a:xfrm>
            <a:off x="1454835" y="881294"/>
            <a:ext cx="189006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40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Defeito:</a:t>
            </a:r>
            <a:endParaRPr lang="x-none" sz="40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rgbClr val="0000FF"/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25" name="Rectangle 30">
            <a:extLst>
              <a:ext uri="{FF2B5EF4-FFF2-40B4-BE49-F238E27FC236}">
                <a16:creationId xmlns:a16="http://schemas.microsoft.com/office/drawing/2014/main" id="{DF1178C2-C2ED-8581-4D61-356EA3F3A36C}"/>
              </a:ext>
            </a:extLst>
          </p:cNvPr>
          <p:cNvSpPr/>
          <p:nvPr/>
        </p:nvSpPr>
        <p:spPr>
          <a:xfrm>
            <a:off x="471357" y="1769887"/>
            <a:ext cx="8248749" cy="138499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2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Uma falha no atendimento de uma necessidade (requisito) do cliente.</a:t>
            </a:r>
          </a:p>
          <a:p>
            <a:pPr algn="ctr"/>
            <a:r>
              <a:rPr lang="pt-BR" sz="2800" b="1" dirty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 </a:t>
            </a:r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346805B4-8194-F1A9-688C-FDB31919F5A1}"/>
              </a:ext>
            </a:extLst>
          </p:cNvPr>
          <p:cNvSpPr/>
          <p:nvPr/>
        </p:nvSpPr>
        <p:spPr>
          <a:xfrm>
            <a:off x="0" y="3173068"/>
            <a:ext cx="9144000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36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Na situação de </a:t>
            </a:r>
            <a:r>
              <a:rPr lang="pt-BR" sz="3600" u="sng" dirty="0">
                <a:ln w="0"/>
                <a:solidFill>
                  <a:schemeClr val="accent1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cliente</a:t>
            </a:r>
            <a:r>
              <a:rPr lang="pt-BR" sz="3600" dirty="0">
                <a:ln w="0"/>
                <a:solidFill>
                  <a:schemeClr val="accent1">
                    <a:lumMod val="7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</a:rPr>
              <a:t>, qual a sua tolerância a falha e/ou defeitos?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8C4FEAE7-C498-4D17-A650-2128265CE11C}"/>
              </a:ext>
            </a:extLst>
          </p:cNvPr>
          <p:cNvSpPr/>
          <p:nvPr/>
        </p:nvSpPr>
        <p:spPr>
          <a:xfrm>
            <a:off x="9179" y="4823766"/>
            <a:ext cx="914400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3600" dirty="0">
                <a:ln w="0"/>
                <a:solidFill>
                  <a:srgbClr val="C00000"/>
                </a:solidFill>
                <a:effectLst>
                  <a:reflection blurRad="6350" stA="53000" endA="300" endPos="35500" dir="5400000" sy="-90000" algn="bl" rotWithShape="0"/>
                </a:effectLst>
              </a:rPr>
              <a:t>Quanto você aceita de variação?</a:t>
            </a:r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11A7FA71-31F6-06DB-7C3C-2B61043748EC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117054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8" grpId="0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Texto&#10;&#10;O conteúdo gerado por IA pode estar incorreto.">
            <a:extLst>
              <a:ext uri="{FF2B5EF4-FFF2-40B4-BE49-F238E27FC236}">
                <a16:creationId xmlns:a16="http://schemas.microsoft.com/office/drawing/2014/main" id="{95219349-AD33-BE12-CA15-195DE2DFA570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98748" y="2293825"/>
            <a:ext cx="3844067" cy="901081"/>
          </a:xfrm>
          <a:prstGeom prst="rect">
            <a:avLst/>
          </a:prstGeom>
          <a:noFill/>
          <a:effectLst/>
        </p:spPr>
        <p:txBody>
          <a:bodyPr wrap="none" lIns="68644" tIns="34322" rIns="68644" bIns="34322">
            <a:spAutoFit/>
          </a:bodyPr>
          <a:lstStyle/>
          <a:p>
            <a:pPr algn="ctr"/>
            <a:r>
              <a:rPr lang="x-none" sz="24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Prazo de Entrega Prometido: </a:t>
            </a:r>
          </a:p>
          <a:p>
            <a:pPr algn="ctr"/>
            <a:r>
              <a:rPr lang="x-none" sz="3003" b="1" dirty="0">
                <a:ln w="12700">
                  <a:noFill/>
                  <a:prstDash val="solid"/>
                </a:ln>
                <a:solidFill>
                  <a:srgbClr val="6B00B4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12 horas</a:t>
            </a:r>
          </a:p>
        </p:txBody>
      </p:sp>
      <p:sp>
        <p:nvSpPr>
          <p:cNvPr id="4" name="Rectangle 3"/>
          <p:cNvSpPr/>
          <p:nvPr/>
        </p:nvSpPr>
        <p:spPr>
          <a:xfrm>
            <a:off x="1560000" y="3374944"/>
            <a:ext cx="1876825" cy="1178592"/>
          </a:xfrm>
          <a:prstGeom prst="rect">
            <a:avLst/>
          </a:prstGeom>
          <a:noFill/>
          <a:effectLst/>
        </p:spPr>
        <p:txBody>
          <a:bodyPr wrap="square" lIns="68644" tIns="34322" rIns="68644" bIns="34322">
            <a:spAutoFit/>
          </a:bodyPr>
          <a:lstStyle/>
          <a:p>
            <a:pPr algn="ctr"/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Média do Prazo de Entrega Realizado de “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26602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”: 12 horas</a:t>
            </a:r>
          </a:p>
        </p:txBody>
      </p:sp>
      <p:sp>
        <p:nvSpPr>
          <p:cNvPr id="5" name="Rectangle 4"/>
          <p:cNvSpPr/>
          <p:nvPr/>
        </p:nvSpPr>
        <p:spPr>
          <a:xfrm>
            <a:off x="2803811" y="1644870"/>
            <a:ext cx="3633946" cy="438967"/>
          </a:xfrm>
          <a:prstGeom prst="rect">
            <a:avLst/>
          </a:prstGeom>
          <a:noFill/>
          <a:effectLst/>
        </p:spPr>
        <p:txBody>
          <a:bodyPr wrap="none" lIns="68644" tIns="34322" rIns="68644" bIns="34322">
            <a:spAutoFit/>
          </a:bodyPr>
          <a:lstStyle/>
          <a:p>
            <a:pPr algn="ctr"/>
            <a:r>
              <a:rPr lang="x-none" sz="24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Empresa “</a:t>
            </a:r>
            <a:r>
              <a:rPr lang="x-none" sz="2402" b="1" dirty="0">
                <a:ln w="12700">
                  <a:noFill/>
                  <a:prstDash val="solid"/>
                </a:ln>
                <a:solidFill>
                  <a:srgbClr val="026602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</a:t>
            </a:r>
            <a:r>
              <a:rPr lang="x-none" sz="24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 e Empresa “</a:t>
            </a:r>
            <a:r>
              <a:rPr lang="x-none" sz="2402" b="1" dirty="0">
                <a:ln w="12700">
                  <a:noFill/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</a:t>
            </a:r>
            <a:r>
              <a:rPr lang="x-none" sz="24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</a:t>
            </a:r>
          </a:p>
        </p:txBody>
      </p:sp>
      <p:sp>
        <p:nvSpPr>
          <p:cNvPr id="8" name="Rectangle 7"/>
          <p:cNvSpPr/>
          <p:nvPr/>
        </p:nvSpPr>
        <p:spPr>
          <a:xfrm>
            <a:off x="5653121" y="3429001"/>
            <a:ext cx="1974395" cy="901273"/>
          </a:xfrm>
          <a:prstGeom prst="rect">
            <a:avLst/>
          </a:prstGeom>
          <a:noFill/>
          <a:effectLst/>
        </p:spPr>
        <p:txBody>
          <a:bodyPr wrap="square" lIns="68644" tIns="34322" rIns="68644" bIns="34322">
            <a:spAutoFit/>
          </a:bodyPr>
          <a:lstStyle/>
          <a:p>
            <a:pPr algn="ctr"/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Média do Prazo de Entrega Realizado de “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”: 12 horas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D228D496-D42A-BF6D-DFBC-4B9A9CD2BC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1568" y="4683188"/>
            <a:ext cx="1372048" cy="1319945"/>
          </a:xfrm>
          <a:prstGeom prst="rect">
            <a:avLst/>
          </a:prstGeom>
        </p:spPr>
      </p:pic>
      <p:sp>
        <p:nvSpPr>
          <p:cNvPr id="9" name="Título 1">
            <a:extLst>
              <a:ext uri="{FF2B5EF4-FFF2-40B4-BE49-F238E27FC236}">
                <a16:creationId xmlns:a16="http://schemas.microsoft.com/office/drawing/2014/main" id="{BE8380B6-2972-7466-E0E2-632D3D813D02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2778021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O conteúdo gerado por IA pode estar incorreto.">
            <a:extLst>
              <a:ext uri="{FF2B5EF4-FFF2-40B4-BE49-F238E27FC236}">
                <a16:creationId xmlns:a16="http://schemas.microsoft.com/office/drawing/2014/main" id="{4034DE2B-5CD0-186A-CA45-A67A18035EB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825" y="1491462"/>
            <a:ext cx="6864350" cy="420789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6379266" y="1706477"/>
            <a:ext cx="1330045" cy="346634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none" lIns="68644" tIns="34322" rIns="68644" bIns="34322">
            <a:spAutoFit/>
          </a:bodyPr>
          <a:lstStyle/>
          <a:p>
            <a:pPr algn="r"/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Empresa “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26602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</a:t>
            </a: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EE933510-5974-E215-2F44-7FD097D478F4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1503079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Texto&#10;&#10;O conteúdo gerado por IA pode estar incorreto.">
            <a:extLst>
              <a:ext uri="{FF2B5EF4-FFF2-40B4-BE49-F238E27FC236}">
                <a16:creationId xmlns:a16="http://schemas.microsoft.com/office/drawing/2014/main" id="{3008899A-6CC9-35CB-BB76-BB9A58EDE5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278" y="938668"/>
            <a:ext cx="8019023" cy="534601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9825" y="1503255"/>
            <a:ext cx="6864350" cy="41960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57710" y="1731031"/>
            <a:ext cx="1349538" cy="346634"/>
          </a:xfrm>
          <a:prstGeom prst="rect">
            <a:avLst/>
          </a:prstGeom>
          <a:solidFill>
            <a:schemeClr val="bg1"/>
          </a:solidFill>
          <a:effectLst/>
        </p:spPr>
        <p:txBody>
          <a:bodyPr wrap="none" lIns="68644" tIns="34322" rIns="68644" bIns="34322">
            <a:spAutoFit/>
          </a:bodyPr>
          <a:lstStyle/>
          <a:p>
            <a:pPr algn="r"/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Empresa “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FF000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B</a:t>
            </a:r>
            <a:r>
              <a:rPr lang="x-none" sz="1802" b="1" dirty="0">
                <a:ln w="12700">
                  <a:noFill/>
                  <a:prstDash val="solid"/>
                </a:ln>
                <a:solidFill>
                  <a:srgbClr val="0000FF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”</a:t>
            </a:r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8ABD1313-DBAA-50BF-C075-57717C838C5D}"/>
              </a:ext>
            </a:extLst>
          </p:cNvPr>
          <p:cNvSpPr txBox="1">
            <a:spLocks/>
          </p:cNvSpPr>
          <p:nvPr/>
        </p:nvSpPr>
        <p:spPr bwMode="auto">
          <a:xfrm>
            <a:off x="705877" y="190566"/>
            <a:ext cx="66755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algn="r">
              <a:defRPr sz="2500" b="1" i="1">
                <a:solidFill>
                  <a:srgbClr val="C00000"/>
                </a:solidFill>
                <a:latin typeface="Calibri" panose="020F0502020204030204" pitchFamily="34" charset="0"/>
                <a:cs typeface="+mn-cs"/>
              </a:defRPr>
            </a:lvl1pPr>
          </a:lstStyle>
          <a:p>
            <a:pPr algn="l"/>
            <a:r>
              <a:rPr lang="pt-BR" sz="3200" dirty="0"/>
              <a:t>GESTÃO DA QUALIDADE</a:t>
            </a:r>
          </a:p>
        </p:txBody>
      </p:sp>
    </p:spTree>
    <p:extLst>
      <p:ext uri="{BB962C8B-B14F-4D97-AF65-F5344CB8AC3E}">
        <p14:creationId xmlns:p14="http://schemas.microsoft.com/office/powerpoint/2010/main" val="2836080346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Theme">
  <a:themeElements>
    <a:clrScheme name="Opulento">
      <a:dk1>
        <a:sysClr val="windowText" lastClr="000000"/>
      </a:dk1>
      <a:lt1>
        <a:sysClr val="window" lastClr="FFFFFF"/>
      </a:lt1>
      <a:dk2>
        <a:srgbClr val="B13F9A"/>
      </a:dk2>
      <a:lt2>
        <a:srgbClr val="F4E7ED"/>
      </a:lt2>
      <a:accent1>
        <a:srgbClr val="B83D68"/>
      </a:accent1>
      <a:accent2>
        <a:srgbClr val="AC66BB"/>
      </a:accent2>
      <a:accent3>
        <a:srgbClr val="DE6C36"/>
      </a:accent3>
      <a:accent4>
        <a:srgbClr val="F9B639"/>
      </a:accent4>
      <a:accent5>
        <a:srgbClr val="CF6DA4"/>
      </a:accent5>
      <a:accent6>
        <a:srgbClr val="FA8D3D"/>
      </a:accent6>
      <a:hlink>
        <a:srgbClr val="FFDE66"/>
      </a:hlink>
      <a:folHlink>
        <a:srgbClr val="D490C5"/>
      </a:folHlink>
    </a:clrScheme>
    <a:fontScheme name="Escritório Clássico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ECB8CFF1F968464CBF8321C5737DB781" ma:contentTypeVersion="10" ma:contentTypeDescription="Crie um novo documento." ma:contentTypeScope="" ma:versionID="456c4c2660fea8f5baec1dc2f8540388">
  <xsd:schema xmlns:xsd="http://www.w3.org/2001/XMLSchema" xmlns:xs="http://www.w3.org/2001/XMLSchema" xmlns:p="http://schemas.microsoft.com/office/2006/metadata/properties" xmlns:ns2="5d958229-1a55-4e93-85b5-b8a5a775498a" xmlns:ns3="03ccc18f-a423-443c-b70f-e0437ba3d5c5" targetNamespace="http://schemas.microsoft.com/office/2006/metadata/properties" ma:root="true" ma:fieldsID="b7809c3319688b12ed303e509ad511e2" ns2:_="" ns3:_="">
    <xsd:import namespace="5d958229-1a55-4e93-85b5-b8a5a775498a"/>
    <xsd:import namespace="03ccc18f-a423-443c-b70f-e0437ba3d5c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958229-1a55-4e93-85b5-b8a5a775498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Marcações de imagem" ma:readOnly="false" ma:fieldId="{5cf76f15-5ced-4ddc-b409-7134ff3c332f}" ma:taxonomyMulti="true" ma:sspId="e2398b20-2c76-408b-9565-673d41e5947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3ccc18f-a423-443c-b70f-e0437ba3d5c5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a041cf9-7a08-4389-9c8c-29c69186fda2}" ma:internalName="TaxCatchAll" ma:showField="CatchAllData" ma:web="03ccc18f-a423-443c-b70f-e0437ba3d5c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3ccc18f-a423-443c-b70f-e0437ba3d5c5" xsi:nil="true"/>
    <lcf76f155ced4ddcb4097134ff3c332f xmlns="5d958229-1a55-4e93-85b5-b8a5a775498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2F6E6F2-1499-42D7-989A-325C69004B6C}"/>
</file>

<file path=customXml/itemProps2.xml><?xml version="1.0" encoding="utf-8"?>
<ds:datastoreItem xmlns:ds="http://schemas.openxmlformats.org/officeDocument/2006/customXml" ds:itemID="{DE6AE1E5-0BB0-44A6-A0E5-82C91BF1CAF7}"/>
</file>

<file path=customXml/itemProps3.xml><?xml version="1.0" encoding="utf-8"?>
<ds:datastoreItem xmlns:ds="http://schemas.openxmlformats.org/officeDocument/2006/customXml" ds:itemID="{EE937068-95E9-42B0-BCC0-154738CEBC7A}"/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1597</TotalTime>
  <Words>4392</Words>
  <Application>Microsoft Office PowerPoint</Application>
  <PresentationFormat>Apresentação na tela (4:3)</PresentationFormat>
  <Paragraphs>340</Paragraphs>
  <Slides>34</Slides>
  <Notes>20</Notes>
  <HiddenSlides>2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5</vt:i4>
      </vt:variant>
      <vt:variant>
        <vt:lpstr>Títulos de slides</vt:lpstr>
      </vt:variant>
      <vt:variant>
        <vt:i4>34</vt:i4>
      </vt:variant>
    </vt:vector>
  </HeadingPairs>
  <TitlesOfParts>
    <vt:vector size="49" baseType="lpstr">
      <vt:lpstr>Arial</vt:lpstr>
      <vt:lpstr>Arial Black</vt:lpstr>
      <vt:lpstr>Arial Bold</vt:lpstr>
      <vt:lpstr>Arial Narrow</vt:lpstr>
      <vt:lpstr>BankGothic Md BT</vt:lpstr>
      <vt:lpstr>Calibri</vt:lpstr>
      <vt:lpstr>Gotham-Bold</vt:lpstr>
      <vt:lpstr>Gotham-Book</vt:lpstr>
      <vt:lpstr>Symbol</vt:lpstr>
      <vt:lpstr>Wingdings</vt:lpstr>
      <vt:lpstr>Default Theme</vt:lpstr>
      <vt:lpstr>1_Personalizar design</vt:lpstr>
      <vt:lpstr>2_Personalizar design</vt:lpstr>
      <vt:lpstr>Black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Defeitos por Milhão de Oportunidades - DMPO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Tabela de Conversão Escala Sigma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FIAP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Juliana Reyes</dc:creator>
  <cp:lastModifiedBy>Paulo Sergio Sampaio</cp:lastModifiedBy>
  <cp:revision>207</cp:revision>
  <dcterms:created xsi:type="dcterms:W3CDTF">2015-01-30T10:46:50Z</dcterms:created>
  <dcterms:modified xsi:type="dcterms:W3CDTF">2025-09-02T22:39:58Z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0x010100ECB8CFF1F968464CBF8321C5737DB781</vt:lpwstr>
  </property>
</Properties>
</file>

<file path=docProps/thumbnail.jpeg>
</file>